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282" r:id="rId3"/>
    <p:sldId id="283" r:id="rId4"/>
    <p:sldId id="288" r:id="rId5"/>
    <p:sldId id="259" r:id="rId6"/>
    <p:sldId id="269" r:id="rId7"/>
    <p:sldId id="260" r:id="rId8"/>
    <p:sldId id="290" r:id="rId9"/>
    <p:sldId id="261" r:id="rId10"/>
    <p:sldId id="262" r:id="rId11"/>
    <p:sldId id="263" r:id="rId12"/>
    <p:sldId id="291"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6CF8"/>
    <a:srgbClr val="E6896C"/>
    <a:srgbClr val="F187D3"/>
    <a:srgbClr val="DBE57F"/>
    <a:srgbClr val="78CAA9"/>
    <a:srgbClr val="6796B3"/>
    <a:srgbClr val="EC8CAE"/>
    <a:srgbClr val="E77DC1"/>
    <a:srgbClr val="D84472"/>
    <a:srgbClr val="57C39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96E6973-8D19-4F4B-B65D-7DFFC3628AB8}"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53660-38E2-4DFF-9EBA-A72A62BA39A6}" type="slidenum">
              <a:rPr lang="en-GB" smtClean="0"/>
              <a:t>‹#›</a:t>
            </a:fld>
            <a:endParaRPr lang="en-GB"/>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E6973-8D19-4F4B-B65D-7DFFC3628AB8}"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E6973-8D19-4F4B-B65D-7DFFC3628AB8}"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E6973-8D19-4F4B-B65D-7DFFC3628AB8}" type="datetimeFigureOut">
              <a:rPr lang="en-GB" smtClean="0"/>
              <a:t>04/06/2018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96E6973-8D19-4F4B-B65D-7DFFC3628AB8}" type="datetimeFigureOut">
              <a:rPr lang="en-GB" smtClean="0"/>
              <a:t>04/06/2018</a:t>
            </a:fld>
            <a:endParaRPr lang="en-GB"/>
          </a:p>
        </p:txBody>
      </p:sp>
      <p:sp>
        <p:nvSpPr>
          <p:cNvPr id="91" name="Footer Placeholder 90"/>
          <p:cNvSpPr>
            <a:spLocks noGrp="1"/>
          </p:cNvSpPr>
          <p:nvPr>
            <p:ph type="ftr" sz="quarter" idx="11"/>
          </p:nvPr>
        </p:nvSpPr>
        <p:spPr/>
        <p:txBody>
          <a:bodyPr/>
          <a:lstStyle/>
          <a:p>
            <a:endParaRPr lang="en-GB"/>
          </a:p>
        </p:txBody>
      </p:sp>
      <p:sp>
        <p:nvSpPr>
          <p:cNvPr id="92" name="Slide Number Placeholder 91"/>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6E6973-8D19-4F4B-B65D-7DFFC3628AB8}"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6E6973-8D19-4F4B-B65D-7DFFC3628AB8}" type="datetimeFigureOut">
              <a:rPr lang="en-GB" smtClean="0"/>
              <a:t>04/06/2018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E6973-8D19-4F4B-B65D-7DFFC3628AB8}" type="datetimeFigureOut">
              <a:rPr lang="en-GB" smtClean="0"/>
              <a:t>04/06/2018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E6973-8D19-4F4B-B65D-7DFFC3628AB8}" type="datetimeFigureOut">
              <a:rPr lang="en-GB" smtClean="0"/>
              <a:t>04/06/2018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853660-38E2-4DFF-9EBA-A72A62BA39A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6E6973-8D19-4F4B-B65D-7DFFC3628AB8}"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53660-38E2-4DFF-9EBA-A72A62BA39A6}" type="slidenum">
              <a:rPr lang="en-GB" smtClean="0"/>
              <a:t>‹#›</a:t>
            </a:fld>
            <a:endParaRPr lang="en-GB"/>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96E6973-8D19-4F4B-B65D-7DFFC3628AB8}" type="datetimeFigureOut">
              <a:rPr lang="en-GB" smtClean="0"/>
              <a:t>04/06/2018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53660-38E2-4DFF-9EBA-A72A62BA39A6}" type="slidenum">
              <a:rPr lang="en-GB" smtClean="0"/>
              <a:t>‹#›</a:t>
            </a:fld>
            <a:endParaRPr lang="en-GB"/>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96E6973-8D19-4F4B-B65D-7DFFC3628AB8}" type="datetimeFigureOut">
              <a:rPr lang="en-GB" smtClean="0"/>
              <a:t>04/06/2018</a:t>
            </a:fld>
            <a:endParaRPr lang="en-GB"/>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1853660-38E2-4DFF-9EBA-A72A62BA39A6}"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hyperlink" Target="http://www.google.co.uk/url?sa=i&amp;rct=j&amp;q=&amp;esrc=s&amp;source=images&amp;cd=&amp;cad=rja&amp;uact=8&amp;ved=2ahUKEwiIobXe_fDaAhWCWRQKHZ5rA3cQjRx6BAgBEAU&amp;url=http://www.searchmantrainc.com/&amp;psig=AOvVaw1EvQMARNPSDYS1xSg4jnhn&amp;ust=1525692508030757"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jpg"/><Relationship Id="rId15" Type="http://schemas.openxmlformats.org/officeDocument/2006/relationships/image" Target="../media/image15.png"/><Relationship Id="rId10" Type="http://schemas.openxmlformats.org/officeDocument/2006/relationships/hyperlink" Target="https://www.google.co.uk/url?sa=i&amp;rct=j&amp;q=&amp;esrc=s&amp;source=images&amp;cd=&amp;cad=rja&amp;uact=8&amp;ved=2ahUKEwiIobXe_fDaAhWCWRQKHZ5rA3cQjRx6BAgBEAU&amp;url=https://thedragontrip.com/handdrawn-arrow/&amp;psig=AOvVaw1EvQMARNPSDYS1xSg4jnhn&amp;ust=1525692508030757" TargetMode="External"/><Relationship Id="rId4" Type="http://schemas.openxmlformats.org/officeDocument/2006/relationships/image" Target="../media/image6.jpg"/><Relationship Id="rId9" Type="http://schemas.openxmlformats.org/officeDocument/2006/relationships/image" Target="../media/image11.jpe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a:endParaRPr lang="en-GB" dirty="0"/>
          </a:p>
        </p:txBody>
      </p:sp>
      <p:pic>
        <p:nvPicPr>
          <p:cNvPr id="9" name="Picture 4" descr="C:\Users\chaplain\AppData\Local\Temp\7zE848276B4\5169.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571575" y="4717036"/>
            <a:ext cx="4572425" cy="137935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427026" y="5088120"/>
            <a:ext cx="2916183" cy="646331"/>
          </a:xfrm>
          <a:prstGeom prst="rect">
            <a:avLst/>
          </a:prstGeom>
          <a:noFill/>
        </p:spPr>
        <p:txBody>
          <a:bodyPr wrap="none" lIns="91440" tIns="45720" rIns="91440" bIns="45720">
            <a:spAutoFit/>
          </a:bodyPr>
          <a:lstStyle/>
          <a:p>
            <a:pPr algn="ctr"/>
            <a:r>
              <a:rPr lang="en-US" sz="3600" cap="none" spc="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rPr>
              <a:t>The </a:t>
            </a:r>
            <a:r>
              <a:rPr lang="en-US" sz="3600" cap="none" spc="0" dirty="0" err="1"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rPr>
              <a:t>Examen</a:t>
            </a:r>
            <a:endParaRPr lang="en-US" sz="3600" cap="none" spc="0" dirty="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endParaRPr>
          </a:p>
        </p:txBody>
      </p:sp>
    </p:spTree>
    <p:extLst>
      <p:ext uri="{BB962C8B-B14F-4D97-AF65-F5344CB8AC3E}">
        <p14:creationId xmlns:p14="http://schemas.microsoft.com/office/powerpoint/2010/main" val="111215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27785" y="1286763"/>
            <a:ext cx="3888432" cy="3888432"/>
          </a:xfrm>
          <a:prstGeom prst="rect">
            <a:avLst/>
          </a:prstGeom>
          <a:ln>
            <a:noFill/>
          </a:ln>
          <a:effectLst>
            <a:softEdge rad="112500"/>
          </a:effectLst>
        </p:spPr>
      </p:pic>
      <p:sp>
        <p:nvSpPr>
          <p:cNvPr id="17" name="Rectangle 16"/>
          <p:cNvSpPr/>
          <p:nvPr/>
        </p:nvSpPr>
        <p:spPr>
          <a:xfrm>
            <a:off x="1" y="0"/>
            <a:ext cx="9144000" cy="1124744"/>
          </a:xfrm>
          <a:prstGeom prst="rect">
            <a:avLst/>
          </a:prstGeom>
          <a:solidFill>
            <a:srgbClr val="F18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1557" y="5184576"/>
            <a:ext cx="9167996" cy="1508105"/>
          </a:xfrm>
          <a:prstGeom prst="rect">
            <a:avLst/>
          </a:prstGeom>
          <a:noFill/>
        </p:spPr>
        <p:txBody>
          <a:bodyPr wrap="square" lIns="91440" tIns="45720" rIns="91440" bIns="45720">
            <a:spAutoFit/>
          </a:bodyPr>
          <a:lstStyle/>
          <a:p>
            <a:pPr algn="ctr"/>
            <a:r>
              <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Replay in your mind some of the moments where you have been you at your best, and some of the moments where you have let yourself down.</a:t>
            </a:r>
          </a:p>
          <a:p>
            <a:pPr algn="ctr"/>
            <a:endParaRPr lang="en-US" sz="20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
        <p:nvSpPr>
          <p:cNvPr id="19" name="Rectangle 18"/>
          <p:cNvSpPr/>
          <p:nvPr/>
        </p:nvSpPr>
        <p:spPr>
          <a:xfrm>
            <a:off x="1557" y="332656"/>
            <a:ext cx="9167996" cy="954107"/>
          </a:xfrm>
          <a:prstGeom prst="rect">
            <a:avLst/>
          </a:prstGeom>
          <a:noFill/>
        </p:spPr>
        <p:txBody>
          <a:bodyPr wrap="square" lIns="91440" tIns="45720" rIns="91440" bIns="45720">
            <a:spAutoFit/>
          </a:bodyPr>
          <a:lstStyle/>
          <a:p>
            <a:pPr algn="ctr"/>
            <a:r>
              <a:rPr lang="en-US" sz="320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Talk with Jesus – asking forgiveness </a:t>
            </a:r>
            <a:endParaRPr lang="en-US" sz="32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
        <p:nvSpPr>
          <p:cNvPr id="23" name="Rectangle 22"/>
          <p:cNvSpPr/>
          <p:nvPr/>
        </p:nvSpPr>
        <p:spPr>
          <a:xfrm>
            <a:off x="-6261" y="5373216"/>
            <a:ext cx="9144000" cy="1260993"/>
          </a:xfrm>
          <a:prstGeom prst="rect">
            <a:avLst/>
          </a:prstGeom>
          <a:solidFill>
            <a:srgbClr val="F18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p:cNvGrpSpPr/>
          <p:nvPr/>
        </p:nvGrpSpPr>
        <p:grpSpPr>
          <a:xfrm>
            <a:off x="4162150" y="2343118"/>
            <a:ext cx="795701" cy="1512168"/>
            <a:chOff x="4187635" y="2780928"/>
            <a:chExt cx="795701" cy="1512168"/>
          </a:xfrm>
        </p:grpSpPr>
        <p:cxnSp>
          <p:nvCxnSpPr>
            <p:cNvPr id="25" name="Straight Connector 24"/>
            <p:cNvCxnSpPr/>
            <p:nvPr/>
          </p:nvCxnSpPr>
          <p:spPr>
            <a:xfrm>
              <a:off x="4560003" y="2780928"/>
              <a:ext cx="25483"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87635" y="3284984"/>
              <a:ext cx="795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88721" y="5390557"/>
            <a:ext cx="8941516" cy="1508105"/>
          </a:xfrm>
          <a:prstGeom prst="rect">
            <a:avLst/>
          </a:prstGeom>
          <a:noFill/>
        </p:spPr>
        <p:txBody>
          <a:bodyPr wrap="square" lIns="91440" tIns="45720" rIns="91440" bIns="45720">
            <a:spAutoFit/>
          </a:bodyPr>
          <a:lstStyle/>
          <a:p>
            <a:pPr algn="ctr"/>
            <a:r>
              <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Talk with Jesus about those things you have noticed that you are sorry for. Listen to the stirrings in your heart indicating Jesus’ response to you.</a:t>
            </a:r>
          </a:p>
          <a:p>
            <a:pPr algn="ctr"/>
            <a:endParaRPr lang="en-US" sz="20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
        <p:nvSpPr>
          <p:cNvPr id="15" name="Oval 14"/>
          <p:cNvSpPr/>
          <p:nvPr/>
        </p:nvSpPr>
        <p:spPr>
          <a:xfrm>
            <a:off x="7567443" y="1214237"/>
            <a:ext cx="1406186" cy="1406186"/>
          </a:xfrm>
          <a:prstGeom prst="ellipse">
            <a:avLst/>
          </a:prstGeom>
          <a:solidFill>
            <a:srgbClr val="F18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0" name="Oval 19"/>
          <p:cNvSpPr/>
          <p:nvPr/>
        </p:nvSpPr>
        <p:spPr>
          <a:xfrm>
            <a:off x="7913177" y="1559971"/>
            <a:ext cx="714718" cy="714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905102" y="1728966"/>
            <a:ext cx="821158" cy="369332"/>
          </a:xfrm>
          <a:prstGeom prst="rect">
            <a:avLst/>
          </a:prstGeom>
        </p:spPr>
        <p:txBody>
          <a:bodyPr wrap="square">
            <a:spAutoFit/>
          </a:bodyPr>
          <a:lstStyle/>
          <a:p>
            <a:r>
              <a:rPr lang="en-US" spc="50" dirty="0">
                <a:ln w="3175" cmpd="sng">
                  <a:noFill/>
                  <a:prstDash val="solid"/>
                </a:ln>
                <a:solidFill>
                  <a:schemeClr val="bg1">
                    <a:lumMod val="75000"/>
                    <a:lumOff val="25000"/>
                  </a:schemeClr>
                </a:solidFill>
                <a:latin typeface="Myriad Pro" pitchFamily="34" charset="0"/>
              </a:rPr>
              <a:t>2</a:t>
            </a:r>
            <a:r>
              <a:rPr lang="en-US" spc="50" dirty="0" smtClean="0">
                <a:ln w="3175" cmpd="sng">
                  <a:noFill/>
                  <a:prstDash val="solid"/>
                </a:ln>
                <a:solidFill>
                  <a:schemeClr val="bg1">
                    <a:lumMod val="75000"/>
                    <a:lumOff val="25000"/>
                  </a:schemeClr>
                </a:solidFill>
                <a:latin typeface="Myriad Pro" pitchFamily="34" charset="0"/>
              </a:rPr>
              <a:t> min</a:t>
            </a:r>
            <a:endParaRPr lang="en-GB" dirty="0"/>
          </a:p>
        </p:txBody>
      </p:sp>
    </p:spTree>
    <p:extLst>
      <p:ext uri="{BB962C8B-B14F-4D97-AF65-F5344CB8AC3E}">
        <p14:creationId xmlns:p14="http://schemas.microsoft.com/office/powerpoint/2010/main" val="3261017939"/>
      </p:ext>
    </p:extLst>
  </p:cSld>
  <p:clrMapOvr>
    <a:masterClrMapping/>
  </p:clrMapOvr>
  <mc:AlternateContent xmlns:mc="http://schemas.openxmlformats.org/markup-compatibility/2006" xmlns:p14="http://schemas.microsoft.com/office/powerpoint/2010/main">
    <mc:Choice Requires="p14">
      <p:transition spd="slow" p14:dur="1200" advClick="0" advTm="2000">
        <p14:prism/>
        <p:sndAc>
          <p:stSnd>
            <p:snd r:embed="rId2" name="91926__corsica-s__ding.wav"/>
          </p:stSnd>
        </p:sndAc>
      </p:transition>
    </mc:Choice>
    <mc:Fallback xmlns="">
      <p:transition spd="slow" advClick="0" advTm="2000">
        <p:fade/>
        <p:sndAc>
          <p:stSnd>
            <p:snd r:embed="rId7" name="91926__corsica-s__din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20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04010" y="1287463"/>
            <a:ext cx="3797722" cy="3797722"/>
          </a:xfrm>
          <a:prstGeom prst="rect">
            <a:avLst/>
          </a:prstGeom>
        </p:spPr>
      </p:pic>
      <p:grpSp>
        <p:nvGrpSpPr>
          <p:cNvPr id="11" name="Group 10"/>
          <p:cNvGrpSpPr/>
          <p:nvPr/>
        </p:nvGrpSpPr>
        <p:grpSpPr>
          <a:xfrm>
            <a:off x="4187704" y="2492896"/>
            <a:ext cx="795701" cy="1512168"/>
            <a:chOff x="4187635" y="2780928"/>
            <a:chExt cx="795701" cy="1512168"/>
          </a:xfrm>
        </p:grpSpPr>
        <p:cxnSp>
          <p:nvCxnSpPr>
            <p:cNvPr id="12" name="Straight Connector 11"/>
            <p:cNvCxnSpPr/>
            <p:nvPr/>
          </p:nvCxnSpPr>
          <p:spPr>
            <a:xfrm>
              <a:off x="4560003" y="2780928"/>
              <a:ext cx="25483"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87635" y="3284984"/>
              <a:ext cx="795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 y="0"/>
            <a:ext cx="9144000" cy="1124744"/>
          </a:xfrm>
          <a:prstGeom prst="rect">
            <a:avLst/>
          </a:prstGeom>
          <a:solidFill>
            <a:srgbClr val="766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1557" y="332656"/>
            <a:ext cx="9167996" cy="954107"/>
          </a:xfrm>
          <a:prstGeom prst="rect">
            <a:avLst/>
          </a:prstGeom>
          <a:noFill/>
        </p:spPr>
        <p:txBody>
          <a:bodyPr wrap="square" lIns="91440" tIns="45720" rIns="91440" bIns="45720">
            <a:spAutoFit/>
          </a:bodyPr>
          <a:lstStyle/>
          <a:p>
            <a:pPr algn="ctr"/>
            <a:r>
              <a:rPr lang="en-US" sz="320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Talk with Jesus - Look to the future</a:t>
            </a:r>
            <a:endParaRPr lang="en-US" sz="32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
        <p:nvSpPr>
          <p:cNvPr id="16" name="Oval 15"/>
          <p:cNvSpPr/>
          <p:nvPr/>
        </p:nvSpPr>
        <p:spPr>
          <a:xfrm>
            <a:off x="7567443" y="1214237"/>
            <a:ext cx="1406186" cy="1406186"/>
          </a:xfrm>
          <a:prstGeom prst="ellipse">
            <a:avLst/>
          </a:prstGeom>
          <a:solidFill>
            <a:srgbClr val="766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7" name="Oval 16"/>
          <p:cNvSpPr/>
          <p:nvPr/>
        </p:nvSpPr>
        <p:spPr>
          <a:xfrm>
            <a:off x="7913177" y="1559971"/>
            <a:ext cx="714718" cy="714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905102" y="1728966"/>
            <a:ext cx="821158" cy="369332"/>
          </a:xfrm>
          <a:prstGeom prst="rect">
            <a:avLst/>
          </a:prstGeom>
        </p:spPr>
        <p:txBody>
          <a:bodyPr wrap="square">
            <a:spAutoFit/>
          </a:bodyPr>
          <a:lstStyle/>
          <a:p>
            <a:r>
              <a:rPr lang="en-US" spc="50" dirty="0">
                <a:ln w="3175" cmpd="sng">
                  <a:noFill/>
                  <a:prstDash val="solid"/>
                </a:ln>
                <a:solidFill>
                  <a:schemeClr val="bg1">
                    <a:lumMod val="75000"/>
                    <a:lumOff val="25000"/>
                  </a:schemeClr>
                </a:solidFill>
                <a:latin typeface="Myriad Pro" pitchFamily="34" charset="0"/>
              </a:rPr>
              <a:t>2</a:t>
            </a:r>
            <a:r>
              <a:rPr lang="en-US" spc="50" dirty="0" smtClean="0">
                <a:ln w="3175" cmpd="sng">
                  <a:noFill/>
                  <a:prstDash val="solid"/>
                </a:ln>
                <a:solidFill>
                  <a:schemeClr val="bg1">
                    <a:lumMod val="75000"/>
                    <a:lumOff val="25000"/>
                  </a:schemeClr>
                </a:solidFill>
                <a:latin typeface="Myriad Pro" pitchFamily="34" charset="0"/>
              </a:rPr>
              <a:t> min</a:t>
            </a:r>
            <a:endParaRPr lang="en-GB" dirty="0"/>
          </a:p>
        </p:txBody>
      </p:sp>
      <p:sp>
        <p:nvSpPr>
          <p:cNvPr id="19" name="Rectangle 18"/>
          <p:cNvSpPr/>
          <p:nvPr/>
        </p:nvSpPr>
        <p:spPr>
          <a:xfrm>
            <a:off x="-6261" y="5408367"/>
            <a:ext cx="9144000" cy="1260993"/>
          </a:xfrm>
          <a:prstGeom prst="rect">
            <a:avLst/>
          </a:prstGeom>
          <a:solidFill>
            <a:srgbClr val="766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32113" y="5602595"/>
            <a:ext cx="8941516" cy="1138773"/>
          </a:xfrm>
          <a:prstGeom prst="rect">
            <a:avLst/>
          </a:prstGeom>
          <a:noFill/>
        </p:spPr>
        <p:txBody>
          <a:bodyPr wrap="square" lIns="91440" tIns="45720" rIns="91440" bIns="45720">
            <a:spAutoFit/>
          </a:bodyPr>
          <a:lstStyle/>
          <a:p>
            <a:pPr algn="ctr"/>
            <a:r>
              <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Talk with Jesus about those things you would like to make a commitment to change </a:t>
            </a:r>
            <a:r>
              <a:rPr lang="en-US" sz="240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for tomorrow.</a:t>
            </a:r>
            <a:endPar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20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Tree>
    <p:extLst>
      <p:ext uri="{BB962C8B-B14F-4D97-AF65-F5344CB8AC3E}">
        <p14:creationId xmlns:p14="http://schemas.microsoft.com/office/powerpoint/2010/main" val="334022101"/>
      </p:ext>
    </p:extLst>
  </p:cSld>
  <p:clrMapOvr>
    <a:masterClrMapping/>
  </p:clrMapOvr>
  <mc:AlternateContent xmlns:mc="http://schemas.openxmlformats.org/markup-compatibility/2006" xmlns:p14="http://schemas.microsoft.com/office/powerpoint/2010/main">
    <mc:Choice Requires="p14">
      <p:transition spd="slow" p14:dur="1200" advClick="0" advTm="2000">
        <p14:prism/>
        <p:sndAc>
          <p:stSnd>
            <p:snd r:embed="rId2" name="91926__corsica-s__ding.wav"/>
          </p:stSnd>
        </p:sndAc>
      </p:transition>
    </mc:Choice>
    <mc:Fallback xmlns="">
      <p:transition spd="slow" advClick="0" advTm="2000">
        <p:fade/>
        <p:sndAc>
          <p:stSnd>
            <p:snd r:embed="rId4" name="91926__corsica-s__din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2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Users\chaplain\AppData\Local\Temp\7zE848276B4\5169.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703580" y="908720"/>
            <a:ext cx="3789246" cy="37892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200352" y="2047259"/>
            <a:ext cx="795701" cy="1512168"/>
            <a:chOff x="4187635" y="2780928"/>
            <a:chExt cx="795701" cy="1512168"/>
          </a:xfrm>
        </p:grpSpPr>
        <p:cxnSp>
          <p:nvCxnSpPr>
            <p:cNvPr id="7" name="Straight Connector 6"/>
            <p:cNvCxnSpPr/>
            <p:nvPr/>
          </p:nvCxnSpPr>
          <p:spPr>
            <a:xfrm>
              <a:off x="4560003" y="2780928"/>
              <a:ext cx="25483"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87635" y="3284984"/>
              <a:ext cx="795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557" y="4941168"/>
            <a:ext cx="9167996" cy="954107"/>
          </a:xfrm>
          <a:prstGeom prst="rect">
            <a:avLst/>
          </a:prstGeom>
          <a:noFill/>
        </p:spPr>
        <p:txBody>
          <a:bodyPr wrap="square" lIns="91440" tIns="45720" rIns="91440" bIns="45720">
            <a:spAutoFit/>
          </a:bodyPr>
          <a:lstStyle/>
          <a:p>
            <a:pPr algn="ctr"/>
            <a:r>
              <a:rPr lang="en-US" sz="3200" dirty="0" smtClean="0">
                <a:ln w="18415" cmpd="sng">
                  <a:noFill/>
                  <a:prstDash val="solid"/>
                </a:ln>
                <a:solidFill>
                  <a:schemeClr val="bg2">
                    <a:lumMod val="75000"/>
                    <a:lumOff val="25000"/>
                  </a:schemeClr>
                </a:solidFill>
                <a:latin typeface="Levenim MT" panose="02010502060101010101" pitchFamily="2" charset="-79"/>
                <a:ea typeface="Ebrima" panose="02000000000000000000" pitchFamily="2" charset="0"/>
                <a:cs typeface="Levenim MT" panose="02010502060101010101" pitchFamily="2" charset="-79"/>
              </a:rPr>
              <a:t>Remember God is Love and God Loves You!</a:t>
            </a:r>
            <a:endParaRPr lang="en-US" sz="3200" cap="none" spc="0" dirty="0" smtClean="0">
              <a:ln w="18415" cmpd="sng">
                <a:noFill/>
                <a:prstDash val="solid"/>
              </a:ln>
              <a:solidFill>
                <a:schemeClr val="bg2">
                  <a:lumMod val="75000"/>
                  <a:lumOff val="25000"/>
                </a:schemeClr>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2400" cap="none" spc="0" dirty="0" smtClean="0">
              <a:ln w="18415" cmpd="sng">
                <a:noFill/>
                <a:prstDash val="solid"/>
              </a:ln>
              <a:solidFill>
                <a:schemeClr val="bg2">
                  <a:lumMod val="75000"/>
                  <a:lumOff val="25000"/>
                </a:schemeClr>
              </a:solidFill>
              <a:latin typeface="Levenim MT" panose="02010502060101010101" pitchFamily="2" charset="-79"/>
              <a:ea typeface="Ebrima" panose="02000000000000000000" pitchFamily="2" charset="0"/>
              <a:cs typeface="Levenim MT" panose="02010502060101010101" pitchFamily="2" charset="-79"/>
            </a:endParaRPr>
          </a:p>
        </p:txBody>
      </p:sp>
      <p:sp>
        <p:nvSpPr>
          <p:cNvPr id="11" name="Rectangle 10"/>
          <p:cNvSpPr/>
          <p:nvPr/>
        </p:nvSpPr>
        <p:spPr>
          <a:xfrm>
            <a:off x="-468560" y="116632"/>
            <a:ext cx="2268901" cy="584775"/>
          </a:xfrm>
          <a:prstGeom prst="rect">
            <a:avLst/>
          </a:prstGeom>
          <a:noFill/>
        </p:spPr>
        <p:txBody>
          <a:bodyPr wrap="square" lIns="91440" tIns="45720" rIns="91440" bIns="45720">
            <a:spAutoFit/>
          </a:bodyPr>
          <a:lstStyle/>
          <a:p>
            <a:pPr algn="ctr"/>
            <a:r>
              <a:rPr lang="en-US" dirty="0" smtClean="0">
                <a:ln w="18415" cmpd="sng">
                  <a:noFill/>
                  <a:prstDash val="solid"/>
                </a:ln>
                <a:solidFill>
                  <a:schemeClr val="bg2">
                    <a:lumMod val="75000"/>
                    <a:lumOff val="25000"/>
                  </a:schemeClr>
                </a:solidFill>
                <a:latin typeface="Levenim MT" panose="02010502060101010101" pitchFamily="2" charset="-79"/>
                <a:ea typeface="Ebrima" panose="02000000000000000000" pitchFamily="2" charset="0"/>
                <a:cs typeface="Levenim MT" panose="02010502060101010101" pitchFamily="2" charset="-79"/>
              </a:rPr>
              <a:t>The End</a:t>
            </a:r>
            <a:endParaRPr lang="en-US" cap="none" spc="0" dirty="0" smtClean="0">
              <a:ln w="18415" cmpd="sng">
                <a:noFill/>
                <a:prstDash val="solid"/>
              </a:ln>
              <a:solidFill>
                <a:schemeClr val="bg2">
                  <a:lumMod val="75000"/>
                  <a:lumOff val="25000"/>
                </a:schemeClr>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1400" cap="none" spc="0" dirty="0" smtClean="0">
              <a:ln w="18415" cmpd="sng">
                <a:noFill/>
                <a:prstDash val="solid"/>
              </a:ln>
              <a:solidFill>
                <a:schemeClr val="bg2">
                  <a:lumMod val="75000"/>
                  <a:lumOff val="25000"/>
                </a:schemeClr>
              </a:solidFill>
              <a:latin typeface="Levenim MT" panose="02010502060101010101" pitchFamily="2" charset="-79"/>
              <a:ea typeface="Ebrima" panose="02000000000000000000" pitchFamily="2" charset="0"/>
              <a:cs typeface="Levenim MT" panose="02010502060101010101" pitchFamily="2" charset="-79"/>
            </a:endParaRPr>
          </a:p>
        </p:txBody>
      </p:sp>
    </p:spTree>
    <p:extLst>
      <p:ext uri="{BB962C8B-B14F-4D97-AF65-F5344CB8AC3E}">
        <p14:creationId xmlns:p14="http://schemas.microsoft.com/office/powerpoint/2010/main" val="1291119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80021" y="3146851"/>
            <a:ext cx="4383957" cy="276999"/>
          </a:xfrm>
          <a:prstGeom prst="rect">
            <a:avLst/>
          </a:prstGeom>
        </p:spPr>
        <p:txBody>
          <a:bodyPr wrap="none">
            <a:spAutoFit/>
          </a:bodyPr>
          <a:lstStyle/>
          <a:p>
            <a:r>
              <a:rPr lang="en-GB" sz="1200" dirty="0" smtClean="0">
                <a:solidFill>
                  <a:sysClr val="windowText" lastClr="000000"/>
                </a:solidFill>
              </a:rPr>
              <a:t>Picture Credits: Water colour stain Designed </a:t>
            </a:r>
            <a:r>
              <a:rPr lang="en-GB" sz="1200" dirty="0">
                <a:solidFill>
                  <a:sysClr val="windowText" lastClr="000000"/>
                </a:solidFill>
              </a:rPr>
              <a:t>by </a:t>
            </a:r>
            <a:r>
              <a:rPr lang="en-GB" sz="1200" dirty="0" err="1">
                <a:solidFill>
                  <a:sysClr val="windowText" lastClr="000000"/>
                </a:solidFill>
              </a:rPr>
              <a:t>kjpargeter</a:t>
            </a:r>
            <a:r>
              <a:rPr lang="en-GB" sz="1200" dirty="0">
                <a:solidFill>
                  <a:sysClr val="windowText" lastClr="000000"/>
                </a:solidFill>
              </a:rPr>
              <a:t> / </a:t>
            </a:r>
            <a:r>
              <a:rPr lang="en-GB" sz="1200" dirty="0" err="1" smtClean="0">
                <a:solidFill>
                  <a:sysClr val="windowText" lastClr="000000"/>
                </a:solidFill>
              </a:rPr>
              <a:t>Freepik</a:t>
            </a:r>
            <a:endParaRPr lang="en-GB" sz="1200" dirty="0">
              <a:solidFill>
                <a:sysClr val="windowText" lastClr="000000"/>
              </a:solidFill>
            </a:endParaRPr>
          </a:p>
        </p:txBody>
      </p:sp>
    </p:spTree>
    <p:extLst>
      <p:ext uri="{BB962C8B-B14F-4D97-AF65-F5344CB8AC3E}">
        <p14:creationId xmlns:p14="http://schemas.microsoft.com/office/powerpoint/2010/main" val="33742991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C:\Users\chaplain\AppData\Local\Temp\7zE848276B4\5169.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0584" y="476672"/>
            <a:ext cx="3496389" cy="1217736"/>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0" dirty="0" smtClean="0">
                <a:ln w="13335" cmpd="sng">
                  <a:noFill/>
                  <a:prstDash val="solid"/>
                </a:ln>
                <a:solidFill>
                  <a:schemeClr val="bg2">
                    <a:lumMod val="90000"/>
                    <a:lumOff val="10000"/>
                  </a:schemeClr>
                </a:solidFill>
                <a:latin typeface="Levenim MT" panose="02010502060101010101" pitchFamily="2" charset="-79"/>
                <a:cs typeface="Levenim MT" panose="02010502060101010101" pitchFamily="2" charset="-79"/>
              </a:rPr>
              <a:t>Contents</a:t>
            </a:r>
            <a:endParaRPr lang="en-GB" b="0" dirty="0">
              <a:ln w="13335" cmpd="sng">
                <a:noFill/>
                <a:prstDash val="solid"/>
              </a:ln>
              <a:solidFill>
                <a:schemeClr val="bg2">
                  <a:lumMod val="90000"/>
                  <a:lumOff val="10000"/>
                </a:schemeClr>
              </a:solidFill>
              <a:latin typeface="Levenim MT" panose="02010502060101010101" pitchFamily="2" charset="-79"/>
              <a:cs typeface="Levenim MT" panose="02010502060101010101" pitchFamily="2" charset="-79"/>
            </a:endParaRPr>
          </a:p>
        </p:txBody>
      </p:sp>
      <p:sp>
        <p:nvSpPr>
          <p:cNvPr id="3" name="Content Placeholder 2"/>
          <p:cNvSpPr>
            <a:spLocks noGrp="1"/>
          </p:cNvSpPr>
          <p:nvPr>
            <p:ph idx="1"/>
          </p:nvPr>
        </p:nvSpPr>
        <p:spPr>
          <a:xfrm>
            <a:off x="539552" y="2132856"/>
            <a:ext cx="8229600" cy="2232248"/>
          </a:xfrm>
        </p:spPr>
        <p:txBody>
          <a:bodyPr/>
          <a:lstStyle/>
          <a:p>
            <a:pPr marL="457200" indent="-457200">
              <a:buFont typeface="+mj-lt"/>
              <a:buAutoNum type="arabicPeriod"/>
            </a:pPr>
            <a:r>
              <a:rPr lang="en-GB" dirty="0" smtClean="0">
                <a:solidFill>
                  <a:schemeClr val="bg2">
                    <a:lumMod val="90000"/>
                    <a:lumOff val="10000"/>
                  </a:schemeClr>
                </a:solidFill>
                <a:latin typeface="Levenim MT" panose="02010502060101010101" pitchFamily="2" charset="-79"/>
                <a:cs typeface="Levenim MT" panose="02010502060101010101" pitchFamily="2" charset="-79"/>
              </a:rPr>
              <a:t>Calming/Stilling Exercise (optional)</a:t>
            </a:r>
          </a:p>
          <a:p>
            <a:pPr marL="457200" indent="-457200">
              <a:buFont typeface="+mj-lt"/>
              <a:buAutoNum type="arabicPeriod"/>
            </a:pPr>
            <a:r>
              <a:rPr lang="en-GB" dirty="0">
                <a:solidFill>
                  <a:schemeClr val="bg2">
                    <a:lumMod val="90000"/>
                    <a:lumOff val="10000"/>
                  </a:schemeClr>
                </a:solidFill>
                <a:latin typeface="Levenim MT" panose="02010502060101010101" pitchFamily="2" charset="-79"/>
                <a:cs typeface="Levenim MT" panose="02010502060101010101" pitchFamily="2" charset="-79"/>
              </a:rPr>
              <a:t>T</a:t>
            </a:r>
            <a:r>
              <a:rPr lang="en-GB" dirty="0" smtClean="0">
                <a:solidFill>
                  <a:schemeClr val="bg2">
                    <a:lumMod val="90000"/>
                    <a:lumOff val="10000"/>
                  </a:schemeClr>
                </a:solidFill>
                <a:latin typeface="Levenim MT" panose="02010502060101010101" pitchFamily="2" charset="-79"/>
                <a:cs typeface="Levenim MT" panose="02010502060101010101" pitchFamily="2" charset="-79"/>
              </a:rPr>
              <a:t>he </a:t>
            </a:r>
            <a:r>
              <a:rPr lang="en-GB" dirty="0" err="1" smtClean="0">
                <a:solidFill>
                  <a:schemeClr val="bg2">
                    <a:lumMod val="90000"/>
                    <a:lumOff val="10000"/>
                  </a:schemeClr>
                </a:solidFill>
                <a:latin typeface="Levenim MT" panose="02010502060101010101" pitchFamily="2" charset="-79"/>
                <a:cs typeface="Levenim MT" panose="02010502060101010101" pitchFamily="2" charset="-79"/>
              </a:rPr>
              <a:t>Examen</a:t>
            </a:r>
            <a:r>
              <a:rPr lang="en-GB" dirty="0" smtClean="0">
                <a:solidFill>
                  <a:schemeClr val="bg2">
                    <a:lumMod val="90000"/>
                    <a:lumOff val="10000"/>
                  </a:schemeClr>
                </a:solidFill>
                <a:latin typeface="Levenim MT" panose="02010502060101010101" pitchFamily="2" charset="-79"/>
                <a:cs typeface="Levenim MT" panose="02010502060101010101" pitchFamily="2" charset="-79"/>
              </a:rPr>
              <a:t> - an introduction </a:t>
            </a:r>
          </a:p>
          <a:p>
            <a:pPr marL="457200" indent="-457200">
              <a:buFont typeface="+mj-lt"/>
              <a:buAutoNum type="arabicPeriod"/>
            </a:pPr>
            <a:r>
              <a:rPr lang="en-GB" dirty="0" smtClean="0">
                <a:solidFill>
                  <a:schemeClr val="bg2">
                    <a:lumMod val="90000"/>
                    <a:lumOff val="10000"/>
                  </a:schemeClr>
                </a:solidFill>
                <a:latin typeface="Levenim MT" panose="02010502060101010101" pitchFamily="2" charset="-79"/>
                <a:cs typeface="Levenim MT" panose="02010502060101010101" pitchFamily="2" charset="-79"/>
              </a:rPr>
              <a:t>The </a:t>
            </a:r>
            <a:r>
              <a:rPr lang="en-GB" dirty="0" err="1" smtClean="0">
                <a:solidFill>
                  <a:schemeClr val="bg2">
                    <a:lumMod val="90000"/>
                    <a:lumOff val="10000"/>
                  </a:schemeClr>
                </a:solidFill>
                <a:latin typeface="Levenim MT" panose="02010502060101010101" pitchFamily="2" charset="-79"/>
                <a:cs typeface="Levenim MT" panose="02010502060101010101" pitchFamily="2" charset="-79"/>
              </a:rPr>
              <a:t>Examen</a:t>
            </a:r>
            <a:r>
              <a:rPr lang="en-GB" dirty="0" smtClean="0">
                <a:solidFill>
                  <a:schemeClr val="bg2">
                    <a:lumMod val="90000"/>
                    <a:lumOff val="10000"/>
                  </a:schemeClr>
                </a:solidFill>
                <a:latin typeface="Levenim MT" panose="02010502060101010101" pitchFamily="2" charset="-79"/>
                <a:cs typeface="Levenim MT" panose="02010502060101010101" pitchFamily="2" charset="-79"/>
              </a:rPr>
              <a:t> Prayer instructions then click to go into automated </a:t>
            </a:r>
            <a:r>
              <a:rPr lang="en-GB" dirty="0" err="1" smtClean="0">
                <a:solidFill>
                  <a:schemeClr val="bg2">
                    <a:lumMod val="90000"/>
                    <a:lumOff val="10000"/>
                  </a:schemeClr>
                </a:solidFill>
                <a:latin typeface="Levenim MT" panose="02010502060101010101" pitchFamily="2" charset="-79"/>
                <a:cs typeface="Levenim MT" panose="02010502060101010101" pitchFamily="2" charset="-79"/>
              </a:rPr>
              <a:t>Examen</a:t>
            </a:r>
            <a:r>
              <a:rPr lang="en-GB" dirty="0" smtClean="0">
                <a:solidFill>
                  <a:schemeClr val="bg2">
                    <a:lumMod val="90000"/>
                    <a:lumOff val="10000"/>
                  </a:schemeClr>
                </a:solidFill>
                <a:latin typeface="Levenim MT" panose="02010502060101010101" pitchFamily="2" charset="-79"/>
                <a:cs typeface="Levenim MT" panose="02010502060101010101" pitchFamily="2" charset="-79"/>
              </a:rPr>
              <a:t> with music</a:t>
            </a:r>
          </a:p>
        </p:txBody>
      </p:sp>
    </p:spTree>
    <p:extLst>
      <p:ext uri="{BB962C8B-B14F-4D97-AF65-F5344CB8AC3E}">
        <p14:creationId xmlns:p14="http://schemas.microsoft.com/office/powerpoint/2010/main" val="10770738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descr="C:\Users\chaplain\AppData\Local\Temp\7zE848276B4\5169.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569468" y="1124744"/>
            <a:ext cx="4005064" cy="4005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 y="5057889"/>
            <a:ext cx="9144000" cy="1323439"/>
          </a:xfrm>
          <a:prstGeom prst="rect">
            <a:avLst/>
          </a:prstGeom>
          <a:solidFill>
            <a:srgbClr val="67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 y="0"/>
            <a:ext cx="9144000" cy="1124744"/>
          </a:xfrm>
          <a:prstGeom prst="rect">
            <a:avLst/>
          </a:prstGeom>
          <a:solidFill>
            <a:srgbClr val="67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32144" y="-99392"/>
            <a:ext cx="8229600" cy="1143000"/>
          </a:xfrm>
        </p:spPr>
        <p:txBody>
          <a:bodyPr>
            <a:normAutofit/>
          </a:bodyPr>
          <a:lstStyle/>
          <a:p>
            <a:pPr algn="ctr"/>
            <a:r>
              <a:rPr lang="en-GB" sz="3200" b="0" dirty="0" smtClean="0">
                <a:ln>
                  <a:solidFill>
                    <a:schemeClr val="tx1"/>
                  </a:solidFill>
                </a:ln>
                <a:solidFill>
                  <a:schemeClr val="tx1"/>
                </a:solidFill>
                <a:latin typeface="Levenim MT" panose="02010502060101010101" pitchFamily="2" charset="-79"/>
                <a:cs typeface="Levenim MT" panose="02010502060101010101" pitchFamily="2" charset="-79"/>
              </a:rPr>
              <a:t>Calming/Stilling Exercise</a:t>
            </a:r>
            <a:r>
              <a:rPr lang="en-GB" b="0" dirty="0" smtClean="0">
                <a:solidFill>
                  <a:schemeClr val="tx1"/>
                </a:solidFill>
                <a:latin typeface="Levenim MT" panose="02010502060101010101" pitchFamily="2" charset="-79"/>
                <a:cs typeface="Levenim MT" panose="02010502060101010101" pitchFamily="2" charset="-79"/>
              </a:rPr>
              <a:t/>
            </a:r>
            <a:br>
              <a:rPr lang="en-GB" b="0" dirty="0" smtClean="0">
                <a:solidFill>
                  <a:schemeClr val="tx1"/>
                </a:solidFill>
                <a:latin typeface="Levenim MT" panose="02010502060101010101" pitchFamily="2" charset="-79"/>
                <a:cs typeface="Levenim MT" panose="02010502060101010101" pitchFamily="2" charset="-79"/>
              </a:rPr>
            </a:br>
            <a:r>
              <a:rPr lang="en-GB" sz="1800" b="0" dirty="0" smtClean="0">
                <a:ln w="13335" cmpd="sng">
                  <a:noFill/>
                  <a:prstDash val="solid"/>
                </a:ln>
                <a:solidFill>
                  <a:schemeClr val="tx1"/>
                </a:solidFill>
                <a:latin typeface="Levenim MT" panose="02010502060101010101" pitchFamily="2" charset="-79"/>
                <a:cs typeface="Levenim MT" panose="02010502060101010101" pitchFamily="2" charset="-79"/>
              </a:rPr>
              <a:t>(optional, please skip if you don’t think you will have time)</a:t>
            </a:r>
            <a:endParaRPr lang="en-GB" sz="1800" b="0" dirty="0">
              <a:ln w="13335" cmpd="sng">
                <a:noFill/>
                <a:prstDash val="solid"/>
              </a:ln>
              <a:solidFill>
                <a:schemeClr val="tx1"/>
              </a:solidFill>
              <a:latin typeface="Levenim MT" panose="02010502060101010101" pitchFamily="2" charset="-79"/>
              <a:cs typeface="Levenim MT" panose="02010502060101010101" pitchFamily="2" charset="-79"/>
            </a:endParaRPr>
          </a:p>
        </p:txBody>
      </p:sp>
      <p:sp>
        <p:nvSpPr>
          <p:cNvPr id="4" name="Rectangle 3"/>
          <p:cNvSpPr/>
          <p:nvPr/>
        </p:nvSpPr>
        <p:spPr>
          <a:xfrm>
            <a:off x="2051720" y="6381328"/>
            <a:ext cx="5976664" cy="369332"/>
          </a:xfrm>
          <a:prstGeom prst="rect">
            <a:avLst/>
          </a:prstGeom>
        </p:spPr>
        <p:txBody>
          <a:bodyPr wrap="square">
            <a:spAutoFit/>
          </a:bodyPr>
          <a:lstStyle/>
          <a:p>
            <a:r>
              <a:rPr lang="en-GB" dirty="0">
                <a:solidFill>
                  <a:srgbClr val="002060"/>
                </a:solidFill>
              </a:rPr>
              <a:t>https://www.youtube.com/watch?v=0T-KR_2DU_0</a:t>
            </a:r>
            <a:endParaRPr lang="en-GB" dirty="0"/>
          </a:p>
        </p:txBody>
      </p:sp>
      <p:sp>
        <p:nvSpPr>
          <p:cNvPr id="5" name="TextBox 4"/>
          <p:cNvSpPr txBox="1"/>
          <p:nvPr/>
        </p:nvSpPr>
        <p:spPr>
          <a:xfrm>
            <a:off x="152003" y="5057890"/>
            <a:ext cx="8856984" cy="1323439"/>
          </a:xfrm>
          <a:prstGeom prst="rect">
            <a:avLst/>
          </a:prstGeom>
          <a:noFill/>
        </p:spPr>
        <p:txBody>
          <a:bodyPr wrap="square" rtlCol="0">
            <a:spAutoFit/>
          </a:bodyPr>
          <a:lstStyle/>
          <a:p>
            <a:r>
              <a:rPr lang="en-GB" sz="2000" dirty="0" smtClean="0">
                <a:latin typeface="Levenim MT" panose="02010502060101010101" pitchFamily="2" charset="-79"/>
                <a:cs typeface="Levenim MT" panose="02010502060101010101" pitchFamily="2" charset="-79"/>
              </a:rPr>
              <a:t>Find a comfortable sitting position, and whilst watching this calming video for a few minutes and listening to the music, simply focus on your breathing, becoming aware of every breath in, and out. </a:t>
            </a:r>
          </a:p>
          <a:p>
            <a:r>
              <a:rPr lang="en-GB" sz="2000" dirty="0" smtClean="0">
                <a:latin typeface="Levenim MT" panose="02010502060101010101" pitchFamily="2" charset="-79"/>
                <a:cs typeface="Levenim MT" panose="02010502060101010101" pitchFamily="2" charset="-79"/>
              </a:rPr>
              <a:t>(click link below to start video).</a:t>
            </a:r>
            <a:endParaRPr lang="en-GB" sz="2000" dirty="0">
              <a:latin typeface="Levenim MT" panose="02010502060101010101" pitchFamily="2" charset="-79"/>
              <a:cs typeface="Levenim MT" panose="02010502060101010101" pitchFamily="2" charset="-79"/>
            </a:endParaRPr>
          </a:p>
        </p:txBody>
      </p:sp>
    </p:spTree>
    <p:extLst>
      <p:ext uri="{BB962C8B-B14F-4D97-AF65-F5344CB8AC3E}">
        <p14:creationId xmlns:p14="http://schemas.microsoft.com/office/powerpoint/2010/main" val="31585674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 name="Picture 2" descr="C:\Users\chaplain\AppData\Local\Temp\7zEC86D195C\2144.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125"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Box 2"/>
          <p:cNvSpPr txBox="1">
            <a:spLocks noChangeArrowheads="1"/>
          </p:cNvSpPr>
          <p:nvPr/>
        </p:nvSpPr>
        <p:spPr bwMode="auto">
          <a:xfrm>
            <a:off x="922470" y="5878693"/>
            <a:ext cx="1860550" cy="488950"/>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en-GB" sz="2600" dirty="0">
                <a:solidFill>
                  <a:srgbClr val="7F7F7F"/>
                </a:solidFill>
                <a:effectLst/>
                <a:latin typeface="Freestyle Script" panose="030804020302050B0404" pitchFamily="66" charset="0"/>
                <a:ea typeface="Calibri" panose="020F0502020204030204" pitchFamily="34" charset="0"/>
                <a:cs typeface="Calibri" panose="020F0502020204030204" pitchFamily="34" charset="0"/>
              </a:rPr>
              <a:t>That’s the “</a:t>
            </a:r>
            <a:r>
              <a:rPr lang="en-GB" sz="2600" dirty="0" err="1">
                <a:solidFill>
                  <a:srgbClr val="7F7F7F"/>
                </a:solidFill>
                <a:effectLst/>
                <a:latin typeface="Freestyle Script" panose="030804020302050B0404" pitchFamily="66" charset="0"/>
                <a:ea typeface="Calibri" panose="020F0502020204030204" pitchFamily="34" charset="0"/>
                <a:cs typeface="Calibri" panose="020F0502020204030204" pitchFamily="34" charset="0"/>
              </a:rPr>
              <a:t>magis</a:t>
            </a:r>
            <a:r>
              <a:rPr lang="en-GB" sz="2600" dirty="0">
                <a:solidFill>
                  <a:srgbClr val="7F7F7F"/>
                </a:solidFill>
                <a:effectLst/>
                <a:latin typeface="Freestyle Script" panose="030804020302050B0404" pitchFamily="66" charset="0"/>
                <a:ea typeface="Calibri" panose="020F0502020204030204" pitchFamily="34"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Rectangle 29"/>
          <p:cNvSpPr>
            <a:spLocks noChangeArrowheads="1"/>
          </p:cNvSpPr>
          <p:nvPr/>
        </p:nvSpPr>
        <p:spPr bwMode="auto">
          <a:xfrm>
            <a:off x="342470" y="1688650"/>
            <a:ext cx="318164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It begins with </a:t>
            </a:r>
            <a:r>
              <a:rPr kumimoji="0" lang="en-GB" altLang="en-US" sz="2000" b="0" i="0" u="none" strike="noStrike" cap="none" spc="-40" normalizeH="0" baseline="0" dirty="0" smtClean="0">
                <a:ln>
                  <a:noFill/>
                </a:ln>
                <a:solidFill>
                  <a:srgbClr val="69A12B"/>
                </a:solidFill>
                <a:effectLst/>
                <a:latin typeface="Century Gothic" panose="020B0502020202020204" pitchFamily="34" charset="0"/>
                <a:ea typeface="Calibri" panose="020F0502020204030204" pitchFamily="34" charset="0"/>
                <a:cs typeface="Calibri" panose="020F0502020204030204" pitchFamily="34" charset="0"/>
              </a:rPr>
              <a:t>gratitude</a:t>
            </a: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a:t>
            </a:r>
            <a:endParaRPr kumimoji="0" lang="en-GB" altLang="en-US" sz="600" b="0" i="0" u="none" strike="noStrike" cap="none" spc="-40" normalizeH="0" baseline="0" dirty="0" smtClean="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spc="-40" normalizeH="0" baseline="0" dirty="0" smtClean="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and, in God’s            light,</a:t>
            </a:r>
            <a:r>
              <a:rPr kumimoji="0" lang="en-GB" altLang="en-US" sz="11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 </a:t>
            </a:r>
            <a:endParaRPr kumimoji="0" lang="en-GB" altLang="en-US" sz="600" b="0" i="0" u="none" strike="noStrike" cap="none" spc="-40" normalizeH="0" baseline="0" dirty="0" smtClean="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spc="-40" normalizeH="0" baseline="0" dirty="0" smtClean="0">
              <a:ln>
                <a:noFill/>
              </a:ln>
              <a:solidFill>
                <a:schemeClr val="tx1"/>
              </a:solidFill>
              <a:effectLst/>
              <a:latin typeface="Century Gothic" panose="020B0502020202020204" pitchFamily="34" charset="0"/>
            </a:endParaRPr>
          </a:p>
        </p:txBody>
      </p:sp>
      <p:pic>
        <p:nvPicPr>
          <p:cNvPr id="23" name="Picture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3659" y="3095953"/>
            <a:ext cx="717550" cy="1567815"/>
          </a:xfrm>
          <a:prstGeom prst="rect">
            <a:avLst/>
          </a:prstGeom>
        </p:spPr>
      </p:pic>
      <p:pic>
        <p:nvPicPr>
          <p:cNvPr id="24" name="Picture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5575" y="3159191"/>
            <a:ext cx="677545" cy="1630045"/>
          </a:xfrm>
          <a:prstGeom prst="rect">
            <a:avLst/>
          </a:prstGeom>
        </p:spPr>
      </p:pic>
      <p:pic>
        <p:nvPicPr>
          <p:cNvPr id="25" name="Picture 2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6835" y="3042930"/>
            <a:ext cx="819150" cy="1673860"/>
          </a:xfrm>
          <a:prstGeom prst="rect">
            <a:avLst/>
          </a:prstGeom>
        </p:spPr>
      </p:pic>
      <p:pic>
        <p:nvPicPr>
          <p:cNvPr id="2073" name="Picture 5" descr="Energised.tif"/>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28257">
            <a:off x="5849365" y="3305727"/>
            <a:ext cx="1092200" cy="81597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4" descr="Depressed.tif"/>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9454" y="2021453"/>
            <a:ext cx="1299010" cy="86336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6"/>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4697" y="2207213"/>
            <a:ext cx="584200" cy="5683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8"/>
          <p:cNvSpPr>
            <a:spLocks noChangeArrowheads="1"/>
          </p:cNvSpPr>
          <p:nvPr/>
        </p:nvSpPr>
        <p:spPr bwMode="auto">
          <a:xfrm>
            <a:off x="342470" y="428425"/>
            <a:ext cx="778931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spc="-40" normalizeH="0" baseline="0" dirty="0" smtClean="0">
                <a:ln>
                  <a:noFill/>
                </a:ln>
                <a:solidFill>
                  <a:schemeClr val="bg2">
                    <a:lumMod val="75000"/>
                    <a:lumOff val="25000"/>
                  </a:schemeClr>
                </a:solidFill>
                <a:effectLst/>
                <a:latin typeface="Century Gothic" panose="020B0502020202020204" pitchFamily="34" charset="0"/>
                <a:ea typeface="Calibri" panose="020F0502020204030204" pitchFamily="34" charset="0"/>
                <a:cs typeface="Calibri" panose="020F0502020204030204" pitchFamily="34" charset="0"/>
              </a:rPr>
              <a:t>The Examen</a:t>
            </a:r>
            <a:endParaRPr kumimoji="0" lang="en-GB" altLang="en-US" sz="600" b="0" i="0" u="none" strike="noStrike" cap="none" spc="-40" normalizeH="0" baseline="0" dirty="0" smtClean="0">
              <a:ln>
                <a:noFill/>
              </a:ln>
              <a:solidFill>
                <a:schemeClr val="bg2">
                  <a:lumMod val="75000"/>
                  <a:lumOff val="25000"/>
                </a:schemeClr>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spc="-40" normalizeH="0" baseline="0" dirty="0" smtClean="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is a daily exercise from the </a:t>
            </a:r>
            <a:r>
              <a:rPr kumimoji="0" lang="en-GB" altLang="en-US" sz="2000" b="0" i="1"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Spiritual Exercises </a:t>
            </a: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of St Ignatius Loyola</a:t>
            </a:r>
            <a:endParaRPr kumimoji="0" lang="en-GB" altLang="en-US" sz="600" b="0" i="0" u="none" strike="noStrike" cap="none" spc="-40" normalizeH="0" baseline="0" dirty="0" smtClean="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spc="-40" normalizeH="0" baseline="0" dirty="0" smtClean="0">
              <a:ln>
                <a:noFill/>
              </a:ln>
              <a:solidFill>
                <a:schemeClr val="tx1"/>
              </a:solidFill>
              <a:effectLst/>
              <a:latin typeface="Century Gothic" panose="020B0502020202020204" pitchFamily="34" charset="0"/>
            </a:endParaRPr>
          </a:p>
        </p:txBody>
      </p:sp>
      <p:sp>
        <p:nvSpPr>
          <p:cNvPr id="16" name="Rectangle 30"/>
          <p:cNvSpPr>
            <a:spLocks noChangeArrowheads="1"/>
          </p:cNvSpPr>
          <p:nvPr/>
        </p:nvSpPr>
        <p:spPr bwMode="auto">
          <a:xfrm>
            <a:off x="342470" y="2706650"/>
            <a:ext cx="88258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is</a:t>
            </a:r>
            <a:r>
              <a:rPr kumimoji="0" lang="en-GB" altLang="en-US" sz="2000" b="0" i="0" u="none" strike="noStrike" cap="none" spc="-40" normalizeH="0" baseline="0" dirty="0" smtClean="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a:t>
            </a:r>
            <a:r>
              <a:rPr kumimoji="0" lang="en-GB" altLang="en-US" sz="2000" b="0" i="0" u="none" strike="noStrike" cap="none" spc="-40" normalizeH="0" baseline="0" dirty="0" smtClean="0">
                <a:ln>
                  <a:noFill/>
                </a:ln>
                <a:solidFill>
                  <a:srgbClr val="00B0F0"/>
                </a:solidFill>
                <a:effectLst/>
                <a:latin typeface="Century Gothic" panose="020B0502020202020204" pitchFamily="34" charset="0"/>
                <a:ea typeface="Calibri" panose="020F0502020204030204" pitchFamily="34" charset="0"/>
                <a:cs typeface="Calibri" panose="020F0502020204030204" pitchFamily="34" charset="0"/>
              </a:rPr>
              <a:t>curious</a:t>
            </a:r>
            <a:r>
              <a:rPr kumimoji="0" lang="en-GB" altLang="en-US" sz="2000" b="0" i="0" u="none" strike="noStrike" cap="none" spc="-40" normalizeH="0" baseline="0" dirty="0" smtClean="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a:t>
            </a: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and</a:t>
            </a:r>
            <a:r>
              <a:rPr kumimoji="0" lang="en-GB" altLang="en-US" sz="2000" b="0" i="0" u="none" strike="noStrike" cap="none" spc="-40" normalizeH="0" baseline="0" dirty="0" smtClean="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a:t>
            </a:r>
            <a:r>
              <a:rPr kumimoji="0" lang="en-GB" altLang="en-US" sz="2000" b="0" i="0" u="none" strike="noStrike" cap="none" spc="-40" normalizeH="0" baseline="0" dirty="0" smtClean="0">
                <a:ln>
                  <a:noFill/>
                </a:ln>
                <a:solidFill>
                  <a:srgbClr val="FF0000"/>
                </a:solidFill>
                <a:effectLst/>
                <a:latin typeface="Century Gothic" panose="020B0502020202020204" pitchFamily="34" charset="0"/>
                <a:ea typeface="Calibri" panose="020F0502020204030204" pitchFamily="34" charset="0"/>
                <a:cs typeface="Calibri" panose="020F0502020204030204" pitchFamily="34" charset="0"/>
              </a:rPr>
              <a:t>attentive</a:t>
            </a:r>
            <a:r>
              <a:rPr kumimoji="0" lang="en-GB" altLang="en-US" sz="2000" b="0" i="0" u="none" strike="noStrike" cap="none" spc="-40" normalizeH="0" baseline="0" dirty="0" smtClean="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a:t>
            </a:r>
            <a:r>
              <a:rPr kumimoji="0" lang="en-GB" altLang="en-US" sz="2000" b="0" i="0" u="none" strike="noStrike" cap="none" spc="-40" normalizeH="0" baseline="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to the patterns of our thoughts</a:t>
            </a:r>
            <a:r>
              <a:rPr lang="en-GB" altLang="en-US" sz="2000" spc="-40" dirty="0" smtClean="0">
                <a:solidFill>
                  <a:schemeClr val="bg1"/>
                </a:solidFill>
                <a:latin typeface="Century Gothic" panose="020B0502020202020204" pitchFamily="34" charset="0"/>
                <a:ea typeface="Calibri" panose="020F0502020204030204" pitchFamily="34" charset="0"/>
                <a:cs typeface="Calibri" panose="020F0502020204030204" pitchFamily="34" charset="0"/>
              </a:rPr>
              <a:t>, </a:t>
            </a:r>
            <a:r>
              <a:rPr kumimoji="0" lang="en-GB" altLang="en-US" sz="2000" b="0" i="0" u="none" strike="noStrike" cap="none" spc="-40" normalizeH="0" dirty="0" smtClean="0">
                <a:ln>
                  <a:noFill/>
                </a:ln>
                <a:solidFill>
                  <a:schemeClr val="bg1"/>
                </a:solidFill>
                <a:effectLst/>
                <a:latin typeface="Century Gothic" panose="020B0502020202020204" pitchFamily="34" charset="0"/>
                <a:ea typeface="Calibri" panose="020F0502020204030204" pitchFamily="34" charset="0"/>
                <a:cs typeface="Calibri" panose="020F0502020204030204" pitchFamily="34" charset="0"/>
              </a:rPr>
              <a:t>feelings &amp; desires.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000" spc="-40" baseline="0" dirty="0" smtClean="0">
                <a:solidFill>
                  <a:schemeClr val="bg1"/>
                </a:solidFill>
                <a:latin typeface="Century Gothic" panose="020B0502020202020204" pitchFamily="34" charset="0"/>
              </a:rPr>
              <a:t>                                           Noticing</a:t>
            </a:r>
            <a:r>
              <a:rPr lang="en-GB" altLang="en-US" sz="2000" spc="-40" dirty="0" smtClean="0">
                <a:solidFill>
                  <a:schemeClr val="bg1"/>
                </a:solidFill>
                <a:latin typeface="Century Gothic" panose="020B0502020202020204" pitchFamily="34" charset="0"/>
              </a:rPr>
              <a:t> what leads to </a:t>
            </a:r>
            <a:r>
              <a:rPr lang="en-GB" altLang="en-US" sz="2000" i="1" spc="-40" dirty="0" smtClean="0">
                <a:solidFill>
                  <a:schemeClr val="bg1"/>
                </a:solidFill>
                <a:latin typeface="Century Gothic" panose="020B0502020202020204" pitchFamily="34" charset="0"/>
              </a:rPr>
              <a:t>consolation</a:t>
            </a:r>
            <a:r>
              <a:rPr lang="en-GB" altLang="en-US" sz="2000" spc="-40" dirty="0" smtClean="0">
                <a:solidFill>
                  <a:schemeClr val="bg1"/>
                </a:solidFill>
                <a:latin typeface="Century Gothic" panose="020B0502020202020204" pitchFamily="34" charset="0"/>
              </a:rPr>
              <a:t> &amp; </a:t>
            </a:r>
            <a:r>
              <a:rPr lang="en-GB" altLang="en-US" sz="2000" i="1" spc="-40" dirty="0" smtClean="0">
                <a:solidFill>
                  <a:schemeClr val="bg1"/>
                </a:solidFill>
                <a:latin typeface="Century Gothic" panose="020B0502020202020204" pitchFamily="34" charset="0"/>
              </a:rPr>
              <a:t>desolation</a:t>
            </a:r>
            <a:r>
              <a:rPr lang="en-GB" altLang="en-US" sz="2000" spc="-40" dirty="0" smtClean="0">
                <a:solidFill>
                  <a:schemeClr val="bg1"/>
                </a:solidFill>
                <a:latin typeface="Century Gothic" panose="020B0502020202020204" pitchFamily="34" charset="0"/>
              </a:rPr>
              <a:t>.</a:t>
            </a:r>
            <a:endParaRPr kumimoji="0" lang="en-GB" altLang="en-US" sz="1800" b="0" i="0" u="none" strike="noStrike" cap="none" spc="-40" normalizeH="0" baseline="0" dirty="0" smtClean="0">
              <a:ln>
                <a:noFill/>
              </a:ln>
              <a:solidFill>
                <a:schemeClr val="bg1"/>
              </a:solidFill>
              <a:effectLst/>
              <a:latin typeface="Century Gothic" panose="020B0502020202020204" pitchFamily="34" charset="0"/>
            </a:endParaRPr>
          </a:p>
        </p:txBody>
      </p:sp>
      <p:pic>
        <p:nvPicPr>
          <p:cNvPr id="32" name="Picture 31" descr="https://ignatianeducatordotcom.files.wordpress.com/2013/07/amdg.jpg"/>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970154" y="246379"/>
            <a:ext cx="985206" cy="1536263"/>
          </a:xfrm>
          <a:prstGeom prst="rect">
            <a:avLst/>
          </a:prstGeom>
          <a:noFill/>
          <a:ln>
            <a:noFill/>
          </a:ln>
        </p:spPr>
      </p:pic>
      <p:sp>
        <p:nvSpPr>
          <p:cNvPr id="17" name="Rectangle 16"/>
          <p:cNvSpPr/>
          <p:nvPr/>
        </p:nvSpPr>
        <p:spPr>
          <a:xfrm>
            <a:off x="342921" y="4189143"/>
            <a:ext cx="5145639" cy="365869"/>
          </a:xfrm>
          <a:prstGeom prst="rect">
            <a:avLst/>
          </a:prstGeom>
        </p:spPr>
        <p:txBody>
          <a:bodyPr wrap="none">
            <a:spAutoFit/>
          </a:bodyPr>
          <a:lstStyle/>
          <a:p>
            <a:pPr>
              <a:lnSpc>
                <a:spcPct val="107000"/>
              </a:lnSpc>
              <a:spcAft>
                <a:spcPts val="800"/>
              </a:spcAft>
            </a:pPr>
            <a:r>
              <a:rPr lang="en-GB" spc="-40" dirty="0" smtClean="0">
                <a:solidFill>
                  <a:schemeClr val="bg1"/>
                </a:solidFill>
                <a:latin typeface="Century Gothic" panose="020B0502020202020204" pitchFamily="34" charset="0"/>
                <a:ea typeface="Calibri" panose="020F0502020204030204" pitchFamily="34" charset="0"/>
                <a:cs typeface="Calibri" panose="020F0502020204030204" pitchFamily="34" charset="0"/>
              </a:rPr>
              <a:t>So that, being guided by </a:t>
            </a:r>
            <a:r>
              <a:rPr lang="en-GB" spc="-40" dirty="0" smtClean="0">
                <a:solidFill>
                  <a:srgbClr val="876CA8"/>
                </a:solidFill>
                <a:latin typeface="Century Gothic" panose="020B0502020202020204" pitchFamily="34" charset="0"/>
                <a:ea typeface="Calibri" panose="020F0502020204030204" pitchFamily="34" charset="0"/>
                <a:cs typeface="Calibri" panose="020F0502020204030204" pitchFamily="34" charset="0"/>
              </a:rPr>
              <a:t>faith</a:t>
            </a:r>
            <a:r>
              <a:rPr lang="en-GB" spc="-40" dirty="0">
                <a:latin typeface="Century Gothic" panose="020B0502020202020204" pitchFamily="34" charset="0"/>
                <a:ea typeface="Calibri" panose="020F0502020204030204" pitchFamily="34" charset="0"/>
                <a:cs typeface="Calibri" panose="020F0502020204030204" pitchFamily="34" charset="0"/>
              </a:rPr>
              <a:t>, </a:t>
            </a:r>
            <a:r>
              <a:rPr lang="en-GB" spc="-40" dirty="0">
                <a:solidFill>
                  <a:srgbClr val="876CA8"/>
                </a:solidFill>
                <a:latin typeface="Century Gothic" panose="020B0502020202020204" pitchFamily="34" charset="0"/>
                <a:ea typeface="Calibri" panose="020F0502020204030204" pitchFamily="34" charset="0"/>
                <a:cs typeface="Calibri" panose="020F0502020204030204" pitchFamily="34" charset="0"/>
              </a:rPr>
              <a:t>hope</a:t>
            </a:r>
            <a:r>
              <a:rPr lang="en-GB" spc="-40" dirty="0">
                <a:latin typeface="Century Gothic" panose="020B0502020202020204" pitchFamily="34" charset="0"/>
                <a:ea typeface="Calibri" panose="020F0502020204030204" pitchFamily="34" charset="0"/>
                <a:cs typeface="Calibri" panose="020F0502020204030204" pitchFamily="34" charset="0"/>
              </a:rPr>
              <a:t> </a:t>
            </a:r>
            <a:r>
              <a:rPr lang="en-GB"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and </a:t>
            </a:r>
            <a:r>
              <a:rPr lang="en-GB" spc="-40" dirty="0">
                <a:solidFill>
                  <a:srgbClr val="00B050"/>
                </a:solidFill>
                <a:latin typeface="Century Gothic" panose="020B0502020202020204" pitchFamily="34" charset="0"/>
                <a:ea typeface="Calibri" panose="020F0502020204030204" pitchFamily="34" charset="0"/>
                <a:cs typeface="Calibri" panose="020F0502020204030204" pitchFamily="34" charset="0"/>
              </a:rPr>
              <a:t>love</a:t>
            </a:r>
            <a:r>
              <a:rPr lang="en-GB" spc="-40" dirty="0">
                <a:latin typeface="Century Gothic" panose="020B0502020202020204" pitchFamily="34" charset="0"/>
                <a:ea typeface="Calibri" panose="020F0502020204030204" pitchFamily="34" charset="0"/>
                <a:cs typeface="Calibri" panose="020F0502020204030204" pitchFamily="34" charset="0"/>
              </a:rPr>
              <a:t>,</a:t>
            </a:r>
            <a:endParaRPr lang="en-GB" sz="1050" spc="-40" dirty="0">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20" name="Rectangle 19"/>
          <p:cNvSpPr/>
          <p:nvPr/>
        </p:nvSpPr>
        <p:spPr>
          <a:xfrm>
            <a:off x="342470" y="4480929"/>
            <a:ext cx="6720840" cy="578556"/>
          </a:xfrm>
          <a:prstGeom prst="rect">
            <a:avLst/>
          </a:prstGeom>
        </p:spPr>
        <p:txBody>
          <a:bodyPr wrap="square">
            <a:spAutoFit/>
          </a:bodyPr>
          <a:lstStyle/>
          <a:p>
            <a:pPr>
              <a:lnSpc>
                <a:spcPct val="107000"/>
              </a:lnSpc>
              <a:spcAft>
                <a:spcPts val="800"/>
              </a:spcAft>
            </a:pPr>
            <a:r>
              <a:rPr lang="en-GB" spc="-40" dirty="0" smtClean="0">
                <a:solidFill>
                  <a:schemeClr val="bg1"/>
                </a:solidFill>
                <a:latin typeface="Century Gothic" panose="020B0502020202020204" pitchFamily="34" charset="0"/>
                <a:ea typeface="Calibri" panose="020F0502020204030204" pitchFamily="34" charset="0"/>
                <a:cs typeface="Calibri" panose="020F0502020204030204" pitchFamily="34" charset="0"/>
              </a:rPr>
              <a:t>I </a:t>
            </a:r>
            <a:r>
              <a:rPr lang="en-GB"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can </a:t>
            </a:r>
            <a:r>
              <a:rPr lang="en-GB" spc="-40" dirty="0">
                <a:solidFill>
                  <a:srgbClr val="FF0000"/>
                </a:solidFill>
                <a:latin typeface="Century Gothic" panose="020B0502020202020204" pitchFamily="34" charset="0"/>
                <a:ea typeface="Calibri" panose="020F0502020204030204" pitchFamily="34" charset="0"/>
                <a:cs typeface="Calibri" panose="020F0502020204030204" pitchFamily="34" charset="0"/>
              </a:rPr>
              <a:t>discern </a:t>
            </a:r>
            <a:r>
              <a:rPr lang="en-GB" i="1"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better</a:t>
            </a:r>
            <a:r>
              <a:rPr lang="en-GB"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 and </a:t>
            </a:r>
            <a:r>
              <a:rPr lang="en-GB" spc="-40"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intentional</a:t>
            </a:r>
            <a:r>
              <a:rPr lang="en-GB" sz="3200" spc="-40" dirty="0">
                <a:latin typeface="Century Gothic" panose="020B0502020202020204" pitchFamily="34" charset="0"/>
                <a:ea typeface="Calibri" panose="020F0502020204030204" pitchFamily="34" charset="0"/>
                <a:cs typeface="Calibri" panose="020F0502020204030204" pitchFamily="34" charset="0"/>
              </a:rPr>
              <a:t> </a:t>
            </a:r>
            <a:r>
              <a:rPr lang="en-GB"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choices to make,</a:t>
            </a:r>
            <a:endParaRPr lang="en-GB" sz="1050" spc="-40"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21" name="Rectangle 20"/>
          <p:cNvSpPr/>
          <p:nvPr/>
        </p:nvSpPr>
        <p:spPr>
          <a:xfrm>
            <a:off x="342470" y="5280934"/>
            <a:ext cx="3826689" cy="365869"/>
          </a:xfrm>
          <a:prstGeom prst="rect">
            <a:avLst/>
          </a:prstGeom>
        </p:spPr>
        <p:txBody>
          <a:bodyPr wrap="none">
            <a:spAutoFit/>
          </a:bodyPr>
          <a:lstStyle/>
          <a:p>
            <a:pPr>
              <a:lnSpc>
                <a:spcPct val="107000"/>
              </a:lnSpc>
              <a:spcAft>
                <a:spcPts val="800"/>
              </a:spcAft>
            </a:pPr>
            <a:r>
              <a:rPr lang="en-GB" spc="-40" dirty="0" smtClean="0">
                <a:solidFill>
                  <a:schemeClr val="bg1"/>
                </a:solidFill>
                <a:latin typeface="Century Gothic" panose="020B0502020202020204" pitchFamily="34" charset="0"/>
                <a:ea typeface="Calibri" panose="020F0502020204030204" pitchFamily="34" charset="0"/>
                <a:cs typeface="Calibri" panose="020F0502020204030204" pitchFamily="34" charset="0"/>
              </a:rPr>
              <a:t>resulting </a:t>
            </a:r>
            <a:r>
              <a:rPr lang="en-GB"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in </a:t>
            </a:r>
            <a:r>
              <a:rPr lang="en-GB" i="1"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more</a:t>
            </a:r>
            <a:r>
              <a:rPr lang="en-GB"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 </a:t>
            </a:r>
            <a:r>
              <a:rPr lang="en-GB" spc="-40" dirty="0">
                <a:solidFill>
                  <a:srgbClr val="69A12B"/>
                </a:solidFill>
                <a:latin typeface="Century Gothic" panose="020B0502020202020204" pitchFamily="34" charset="0"/>
                <a:ea typeface="Calibri" panose="020F0502020204030204" pitchFamily="34" charset="0"/>
                <a:cs typeface="Calibri" panose="020F0502020204030204" pitchFamily="34" charset="0"/>
              </a:rPr>
              <a:t>generous</a:t>
            </a:r>
            <a:r>
              <a:rPr lang="en-GB" spc="-40" dirty="0">
                <a:latin typeface="Century Gothic" panose="020B0502020202020204" pitchFamily="34" charset="0"/>
                <a:ea typeface="Calibri" panose="020F0502020204030204" pitchFamily="34" charset="0"/>
                <a:cs typeface="Calibri" panose="020F0502020204030204" pitchFamily="34" charset="0"/>
              </a:rPr>
              <a:t> </a:t>
            </a:r>
            <a:r>
              <a:rPr lang="en-GB" spc="-40" dirty="0">
                <a:solidFill>
                  <a:srgbClr val="00B0F0"/>
                </a:solidFill>
                <a:latin typeface="Century Gothic" panose="020B0502020202020204" pitchFamily="34" charset="0"/>
                <a:ea typeface="Calibri" panose="020F0502020204030204" pitchFamily="34" charset="0"/>
                <a:cs typeface="Calibri" panose="020F0502020204030204" pitchFamily="34" charset="0"/>
              </a:rPr>
              <a:t>action</a:t>
            </a:r>
            <a:r>
              <a:rPr lang="en-GB" spc="-40" dirty="0">
                <a:solidFill>
                  <a:schemeClr val="bg1"/>
                </a:solidFill>
                <a:latin typeface="Century Gothic" panose="020B0502020202020204" pitchFamily="34" charset="0"/>
                <a:ea typeface="Calibri" panose="020F0502020204030204" pitchFamily="34" charset="0"/>
                <a:cs typeface="Calibri" panose="020F0502020204030204" pitchFamily="34" charset="0"/>
              </a:rPr>
              <a:t>.</a:t>
            </a:r>
            <a:r>
              <a:rPr lang="en-GB" sz="1050" spc="-40" dirty="0">
                <a:latin typeface="Century Gothic" panose="020B0502020202020204" pitchFamily="34" charset="0"/>
                <a:ea typeface="Calibri" panose="020F0502020204030204" pitchFamily="34" charset="0"/>
                <a:cs typeface="Calibri" panose="020F0502020204030204" pitchFamily="34" charset="0"/>
              </a:rPr>
              <a:t> </a:t>
            </a:r>
            <a:endParaRPr lang="en-GB" sz="1050" spc="-40" dirty="0">
              <a:effectLst/>
              <a:latin typeface="Century Gothic" panose="020B0502020202020204" pitchFamily="34" charset="0"/>
              <a:ea typeface="Calibri" panose="020F0502020204030204" pitchFamily="34" charset="0"/>
              <a:cs typeface="Calibri" panose="020F0502020204030204" pitchFamily="34" charset="0"/>
            </a:endParaRPr>
          </a:p>
        </p:txBody>
      </p:sp>
      <p:pic>
        <p:nvPicPr>
          <p:cNvPr id="39" name="Picture 38" descr="Related image">
            <a:hlinkClick r:id="rId10"/>
          </p:cNvPr>
          <p:cNvPicPr/>
          <p:nvPr/>
        </p:nvPicPr>
        <p:blipFill>
          <a:blip r:embed="rId11" cstate="screen">
            <a:extLst>
              <a:ext uri="{28A0092B-C50C-407E-A947-70E740481C1C}">
                <a14:useLocalDpi xmlns:a14="http://schemas.microsoft.com/office/drawing/2010/main" val="0"/>
              </a:ext>
            </a:extLst>
          </a:blip>
          <a:srcRect/>
          <a:stretch>
            <a:fillRect/>
          </a:stretch>
        </p:blipFill>
        <p:spPr bwMode="auto">
          <a:xfrm rot="17987010" flipH="1">
            <a:off x="1901919" y="5232786"/>
            <a:ext cx="983543" cy="568486"/>
          </a:xfrm>
          <a:prstGeom prst="rect">
            <a:avLst/>
          </a:prstGeom>
          <a:noFill/>
          <a:ln>
            <a:noFill/>
          </a:ln>
        </p:spPr>
      </p:pic>
      <p:pic>
        <p:nvPicPr>
          <p:cNvPr id="40" name="Picture 39" descr="Image result for pencil arrow">
            <a:hlinkClick r:id="rId12"/>
          </p:cNvPr>
          <p:cNvPicPr/>
          <p:nvPr/>
        </p:nvPicPr>
        <p:blipFill>
          <a:blip r:embed="rId13" cstate="screen">
            <a:extLst>
              <a:ext uri="{28A0092B-C50C-407E-A947-70E740481C1C}">
                <a14:useLocalDpi xmlns:a14="http://schemas.microsoft.com/office/drawing/2010/main" val="0"/>
              </a:ext>
            </a:extLst>
          </a:blip>
          <a:srcRect/>
          <a:stretch>
            <a:fillRect/>
          </a:stretch>
        </p:blipFill>
        <p:spPr bwMode="auto">
          <a:xfrm rot="2193009">
            <a:off x="1647135" y="5633888"/>
            <a:ext cx="411221" cy="292269"/>
          </a:xfrm>
          <a:prstGeom prst="rect">
            <a:avLst/>
          </a:prstGeom>
          <a:noFill/>
          <a:ln>
            <a:noFill/>
          </a:ln>
        </p:spPr>
      </p:pic>
      <p:pic>
        <p:nvPicPr>
          <p:cNvPr id="42" name="Picture 41" descr="https://stewardshipresources.org/sites/default/files/Ecumenical%20Stewardship%20Center%20Tree%20and%20Hands.png"/>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4159363" y="5100202"/>
            <a:ext cx="1456622" cy="1618785"/>
          </a:xfrm>
          <a:prstGeom prst="rect">
            <a:avLst/>
          </a:prstGeom>
          <a:noFill/>
          <a:ln>
            <a:noFill/>
          </a:ln>
        </p:spPr>
      </p:pic>
      <p:pic>
        <p:nvPicPr>
          <p:cNvPr id="43" name="Picture 42"/>
          <p:cNvPicPr/>
          <p:nvPr/>
        </p:nvPicPr>
        <p:blipFill>
          <a:blip r:embed="rId15" cstate="screen">
            <a:extLst>
              <a:ext uri="{28A0092B-C50C-407E-A947-70E740481C1C}">
                <a14:useLocalDpi xmlns:a14="http://schemas.microsoft.com/office/drawing/2010/main" val="0"/>
              </a:ext>
            </a:extLst>
          </a:blip>
          <a:stretch>
            <a:fillRect/>
          </a:stretch>
        </p:blipFill>
        <p:spPr>
          <a:xfrm>
            <a:off x="6311138" y="3952478"/>
            <a:ext cx="2508250" cy="2656913"/>
          </a:xfrm>
          <a:prstGeom prst="rect">
            <a:avLst/>
          </a:prstGeom>
          <a:ln>
            <a:noFill/>
          </a:ln>
        </p:spPr>
      </p:pic>
    </p:spTree>
    <p:extLst>
      <p:ext uri="{BB962C8B-B14F-4D97-AF65-F5344CB8AC3E}">
        <p14:creationId xmlns:p14="http://schemas.microsoft.com/office/powerpoint/2010/main" val="28887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ox(out)">
                                      <p:cBhvr>
                                        <p:cTn id="20" dur="2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1000"/>
                                        <p:tgtEl>
                                          <p:spTgt spid="15">
                                            <p:txEl>
                                              <p:pRg st="2" end="2"/>
                                            </p:txEl>
                                          </p:spTgt>
                                        </p:tgtEl>
                                      </p:cBhvr>
                                    </p:animEffect>
                                    <p:anim calcmode="lin" valueType="num">
                                      <p:cBhvr>
                                        <p:cTn id="3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6" presetClass="entr" presetSubtype="32" fill="hold" nodeType="afterEffect">
                                  <p:stCondLst>
                                    <p:cond delay="0"/>
                                  </p:stCondLst>
                                  <p:childTnLst>
                                    <p:set>
                                      <p:cBhvr>
                                        <p:cTn id="37" dur="1" fill="hold">
                                          <p:stCondLst>
                                            <p:cond delay="0"/>
                                          </p:stCondLst>
                                        </p:cTn>
                                        <p:tgtEl>
                                          <p:spTgt spid="2074"/>
                                        </p:tgtEl>
                                        <p:attrNameLst>
                                          <p:attrName>style.visibility</p:attrName>
                                        </p:attrNameLst>
                                      </p:cBhvr>
                                      <p:to>
                                        <p:strVal val="visible"/>
                                      </p:to>
                                    </p:set>
                                    <p:animEffect transition="in" filter="circle(out)">
                                      <p:cBhvr>
                                        <p:cTn id="38" dur="2000"/>
                                        <p:tgtEl>
                                          <p:spTgt spid="207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3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73"/>
                                        </p:tgtEl>
                                        <p:attrNameLst>
                                          <p:attrName>style.visibility</p:attrName>
                                        </p:attrNameLst>
                                      </p:cBhvr>
                                      <p:to>
                                        <p:strVal val="visible"/>
                                      </p:to>
                                    </p:set>
                                    <p:anim calcmode="lin" valueType="num">
                                      <p:cBhvr additive="base">
                                        <p:cTn id="48" dur="500" fill="hold"/>
                                        <p:tgtEl>
                                          <p:spTgt spid="2073"/>
                                        </p:tgtEl>
                                        <p:attrNameLst>
                                          <p:attrName>ppt_x</p:attrName>
                                        </p:attrNameLst>
                                      </p:cBhvr>
                                      <p:tavLst>
                                        <p:tav tm="0">
                                          <p:val>
                                            <p:strVal val="#ppt_x"/>
                                          </p:val>
                                        </p:tav>
                                        <p:tav tm="100000">
                                          <p:val>
                                            <p:strVal val="#ppt_x"/>
                                          </p:val>
                                        </p:tav>
                                      </p:tavLst>
                                    </p:anim>
                                    <p:anim calcmode="lin" valueType="num">
                                      <p:cBhvr additive="base">
                                        <p:cTn id="49" dur="500" fill="hold"/>
                                        <p:tgtEl>
                                          <p:spTgt spid="2073"/>
                                        </p:tgtEl>
                                        <p:attrNameLst>
                                          <p:attrName>ppt_y</p:attrName>
                                        </p:attrNameLst>
                                      </p:cBhvr>
                                      <p:tavLst>
                                        <p:tav tm="0">
                                          <p:val>
                                            <p:strVal val="1+#ppt_h/2"/>
                                          </p:val>
                                        </p:tav>
                                        <p:tav tm="100000">
                                          <p:val>
                                            <p:strVal val="#ppt_y"/>
                                          </p:val>
                                        </p:tav>
                                      </p:tavLst>
                                    </p:anim>
                                  </p:childTnLst>
                                </p:cTn>
                              </p:par>
                              <p:par>
                                <p:cTn id="50" presetID="8" presetClass="emph" presetSubtype="0" fill="hold" nodeType="withEffect">
                                  <p:stCondLst>
                                    <p:cond delay="0"/>
                                  </p:stCondLst>
                                  <p:childTnLst>
                                    <p:animRot by="21600000">
                                      <p:cBhvr>
                                        <p:cTn id="51" dur="2000" fill="hold"/>
                                        <p:tgtEl>
                                          <p:spTgt spid="2073"/>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2075"/>
                                        </p:tgtEl>
                                        <p:attrNameLst>
                                          <p:attrName>style.visibility</p:attrName>
                                        </p:attrNameLst>
                                      </p:cBhvr>
                                      <p:to>
                                        <p:strVal val="visible"/>
                                      </p:to>
                                    </p:set>
                                    <p:animEffect transition="in" filter="wipe(down)">
                                      <p:cBhvr>
                                        <p:cTn id="56" dur="580">
                                          <p:stCondLst>
                                            <p:cond delay="0"/>
                                          </p:stCondLst>
                                        </p:cTn>
                                        <p:tgtEl>
                                          <p:spTgt spid="2075"/>
                                        </p:tgtEl>
                                      </p:cBhvr>
                                    </p:animEffect>
                                    <p:anim calcmode="lin" valueType="num">
                                      <p:cBhvr>
                                        <p:cTn id="57" dur="1822" tmFilter="0,0; 0.14,0.36; 0.43,0.73; 0.71,0.91; 1.0,1.0">
                                          <p:stCondLst>
                                            <p:cond delay="0"/>
                                          </p:stCondLst>
                                        </p:cTn>
                                        <p:tgtEl>
                                          <p:spTgt spid="2075"/>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075"/>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075"/>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075"/>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075"/>
                                        </p:tgtEl>
                                        <p:attrNameLst>
                                          <p:attrName>ppt_y</p:attrName>
                                        </p:attrNameLst>
                                      </p:cBhvr>
                                      <p:tavLst>
                                        <p:tav tm="0" fmla="#ppt_y-sin(pi*$)/81">
                                          <p:val>
                                            <p:fltVal val="0"/>
                                          </p:val>
                                        </p:tav>
                                        <p:tav tm="100000">
                                          <p:val>
                                            <p:fltVal val="1"/>
                                          </p:val>
                                        </p:tav>
                                      </p:tavLst>
                                    </p:anim>
                                    <p:animScale>
                                      <p:cBhvr>
                                        <p:cTn id="62" dur="26">
                                          <p:stCondLst>
                                            <p:cond delay="650"/>
                                          </p:stCondLst>
                                        </p:cTn>
                                        <p:tgtEl>
                                          <p:spTgt spid="2075"/>
                                        </p:tgtEl>
                                      </p:cBhvr>
                                      <p:to x="100000" y="60000"/>
                                    </p:animScale>
                                    <p:animScale>
                                      <p:cBhvr>
                                        <p:cTn id="63" dur="166" decel="50000">
                                          <p:stCondLst>
                                            <p:cond delay="676"/>
                                          </p:stCondLst>
                                        </p:cTn>
                                        <p:tgtEl>
                                          <p:spTgt spid="2075"/>
                                        </p:tgtEl>
                                      </p:cBhvr>
                                      <p:to x="100000" y="100000"/>
                                    </p:animScale>
                                    <p:animScale>
                                      <p:cBhvr>
                                        <p:cTn id="64" dur="26">
                                          <p:stCondLst>
                                            <p:cond delay="1312"/>
                                          </p:stCondLst>
                                        </p:cTn>
                                        <p:tgtEl>
                                          <p:spTgt spid="2075"/>
                                        </p:tgtEl>
                                      </p:cBhvr>
                                      <p:to x="100000" y="80000"/>
                                    </p:animScale>
                                    <p:animScale>
                                      <p:cBhvr>
                                        <p:cTn id="65" dur="166" decel="50000">
                                          <p:stCondLst>
                                            <p:cond delay="1338"/>
                                          </p:stCondLst>
                                        </p:cTn>
                                        <p:tgtEl>
                                          <p:spTgt spid="2075"/>
                                        </p:tgtEl>
                                      </p:cBhvr>
                                      <p:to x="100000" y="100000"/>
                                    </p:animScale>
                                    <p:animScale>
                                      <p:cBhvr>
                                        <p:cTn id="66" dur="26">
                                          <p:stCondLst>
                                            <p:cond delay="1642"/>
                                          </p:stCondLst>
                                        </p:cTn>
                                        <p:tgtEl>
                                          <p:spTgt spid="2075"/>
                                        </p:tgtEl>
                                      </p:cBhvr>
                                      <p:to x="100000" y="90000"/>
                                    </p:animScale>
                                    <p:animScale>
                                      <p:cBhvr>
                                        <p:cTn id="67" dur="166" decel="50000">
                                          <p:stCondLst>
                                            <p:cond delay="1668"/>
                                          </p:stCondLst>
                                        </p:cTn>
                                        <p:tgtEl>
                                          <p:spTgt spid="2075"/>
                                        </p:tgtEl>
                                      </p:cBhvr>
                                      <p:to x="100000" y="100000"/>
                                    </p:animScale>
                                    <p:animScale>
                                      <p:cBhvr>
                                        <p:cTn id="68" dur="26">
                                          <p:stCondLst>
                                            <p:cond delay="1808"/>
                                          </p:stCondLst>
                                        </p:cTn>
                                        <p:tgtEl>
                                          <p:spTgt spid="2075"/>
                                        </p:tgtEl>
                                      </p:cBhvr>
                                      <p:to x="100000" y="95000"/>
                                    </p:animScale>
                                    <p:animScale>
                                      <p:cBhvr>
                                        <p:cTn id="69" dur="166" decel="50000">
                                          <p:stCondLst>
                                            <p:cond delay="1834"/>
                                          </p:stCondLst>
                                        </p:cTn>
                                        <p:tgtEl>
                                          <p:spTgt spid="2075"/>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2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up)">
                                      <p:cBhvr>
                                        <p:cTn id="108" dur="500"/>
                                        <p:tgtEl>
                                          <p:spTgt spid="39"/>
                                        </p:tgtEl>
                                      </p:cBhvr>
                                    </p:animEffect>
                                  </p:childTnLst>
                                </p:cTn>
                              </p:par>
                            </p:childTnLst>
                          </p:cTn>
                        </p:par>
                        <p:par>
                          <p:cTn id="109" fill="hold">
                            <p:stCondLst>
                              <p:cond delay="500"/>
                            </p:stCondLst>
                            <p:childTnLst>
                              <p:par>
                                <p:cTn id="110" presetID="22" presetClass="entr" presetSubtype="1" fill="hold"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up)">
                                      <p:cBhvr>
                                        <p:cTn id="112" dur="500"/>
                                        <p:tgtEl>
                                          <p:spTgt spid="40"/>
                                        </p:tgtEl>
                                      </p:cBhvr>
                                    </p:animEffect>
                                  </p:childTnLst>
                                </p:cTn>
                              </p:par>
                            </p:childTnLst>
                          </p:cTn>
                        </p:par>
                        <p:par>
                          <p:cTn id="113" fill="hold">
                            <p:stCondLst>
                              <p:cond delay="1000"/>
                            </p:stCondLst>
                            <p:childTnLst>
                              <p:par>
                                <p:cTn id="114" presetID="10" presetClass="entr" presetSubtype="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5" grpId="0" build="p"/>
      <p:bldP spid="14" grpId="0" build="p"/>
      <p:bldP spid="16" grpId="0"/>
      <p:bldP spid="17"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C:\Users\chaplain\AppData\Local\Temp\7zE848276B4\5169.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2931815" y="-97064"/>
            <a:ext cx="3496389" cy="1217736"/>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6709" y="1193574"/>
            <a:ext cx="8136904"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Once you click to advance this slide the rest of the </a:t>
            </a:r>
            <a:r>
              <a:rPr lang="en-GB" dirty="0" err="1" smtClean="0">
                <a:solidFill>
                  <a:schemeClr val="bg1"/>
                </a:solidFill>
                <a:latin typeface="Kalinga" panose="020B0502040204020203" pitchFamily="34" charset="0"/>
                <a:cs typeface="Kalinga" panose="020B0502040204020203" pitchFamily="34" charset="0"/>
              </a:rPr>
              <a:t>examen</a:t>
            </a:r>
            <a:r>
              <a:rPr lang="en-GB" dirty="0" smtClean="0">
                <a:solidFill>
                  <a:schemeClr val="bg1"/>
                </a:solidFill>
                <a:latin typeface="Kalinga" panose="020B0502040204020203" pitchFamily="34" charset="0"/>
                <a:cs typeface="Kalinga" panose="020B0502040204020203" pitchFamily="34" charset="0"/>
              </a:rPr>
              <a:t> is timed and will run through to the end.</a:t>
            </a:r>
          </a:p>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The prayer lasts 11 minutes.</a:t>
            </a:r>
          </a:p>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There are 6 slides, each with points to reflect on.</a:t>
            </a:r>
          </a:p>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The slides each have a timer circle to show how long there is left on that slide.</a:t>
            </a:r>
          </a:p>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There is a chime when each new slide appears, so you do not have to look at the screen the whole time. You may find it useful to shut your eyes or put your head on the desk.</a:t>
            </a:r>
          </a:p>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Before advancing to the next slide make sure you are all seated comfortably, with a clear desk in front of you, and are silent and ready to begin.</a:t>
            </a:r>
          </a:p>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Start – “In the name of the Father, and of the Son, and of the Holy Spirit. Amen.”</a:t>
            </a:r>
          </a:p>
          <a:p>
            <a:pPr marL="285750" indent="-285750">
              <a:buFont typeface="Arial" panose="020B0604020202020204" pitchFamily="34" charset="0"/>
              <a:buChar char="•"/>
            </a:pPr>
            <a:r>
              <a:rPr lang="en-GB" dirty="0" smtClean="0">
                <a:solidFill>
                  <a:schemeClr val="bg1"/>
                </a:solidFill>
                <a:latin typeface="Kalinga" panose="020B0502040204020203" pitchFamily="34" charset="0"/>
                <a:cs typeface="Kalinga" panose="020B0502040204020203" pitchFamily="34" charset="0"/>
              </a:rPr>
              <a:t>Then click to begin.</a:t>
            </a:r>
            <a:endParaRPr lang="en-GB" dirty="0">
              <a:solidFill>
                <a:schemeClr val="bg1"/>
              </a:solidFill>
              <a:latin typeface="Kalinga" panose="020B0502040204020203" pitchFamily="34" charset="0"/>
              <a:cs typeface="Kalinga" panose="020B0502040204020203" pitchFamily="34" charset="0"/>
            </a:endParaRPr>
          </a:p>
        </p:txBody>
      </p:sp>
      <p:sp>
        <p:nvSpPr>
          <p:cNvPr id="20" name="Rectangle 19"/>
          <p:cNvSpPr/>
          <p:nvPr/>
        </p:nvSpPr>
        <p:spPr>
          <a:xfrm>
            <a:off x="488560" y="188639"/>
            <a:ext cx="8382903" cy="646331"/>
          </a:xfrm>
          <a:prstGeom prst="rect">
            <a:avLst/>
          </a:prstGeom>
          <a:noFill/>
        </p:spPr>
        <p:txBody>
          <a:bodyPr wrap="square" lIns="91440" tIns="45720" rIns="91440" bIns="45720">
            <a:spAutoFit/>
          </a:bodyPr>
          <a:lstStyle/>
          <a:p>
            <a:pPr algn="ctr"/>
            <a:r>
              <a:rPr lang="en-US" sz="360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rPr>
              <a:t>Instructions</a:t>
            </a:r>
            <a:endParaRPr lang="en-US" sz="3600" cap="none" spc="0" dirty="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endParaRPr>
          </a:p>
        </p:txBody>
      </p:sp>
    </p:spTree>
    <p:extLst>
      <p:ext uri="{BB962C8B-B14F-4D97-AF65-F5344CB8AC3E}">
        <p14:creationId xmlns:p14="http://schemas.microsoft.com/office/powerpoint/2010/main" val="34104933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 y="0"/>
            <a:ext cx="9144000" cy="1196752"/>
          </a:xfrm>
          <a:prstGeom prst="rect">
            <a:avLst/>
          </a:prstGeom>
          <a:solidFill>
            <a:srgbClr val="67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C:\Users\chaplain\AppData\Local\Temp\7zE848276B4\516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690863" y="1390361"/>
            <a:ext cx="3789246" cy="37892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23995" y="116632"/>
            <a:ext cx="9167996" cy="1477328"/>
          </a:xfrm>
          <a:prstGeom prst="rect">
            <a:avLst/>
          </a:prstGeom>
          <a:noFill/>
        </p:spPr>
        <p:txBody>
          <a:bodyPr wrap="square" lIns="91440" tIns="45720" rIns="91440" bIns="45720">
            <a:spAutoFit/>
          </a:bodyPr>
          <a:lstStyle/>
          <a:p>
            <a:pPr algn="ctr"/>
            <a:r>
              <a:rPr lang="en-US" sz="3000" cap="none" spc="-3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Take a moment to still yourself &amp; become aware that you are in the holy presence of God</a:t>
            </a:r>
          </a:p>
          <a:p>
            <a:pPr algn="ctr"/>
            <a:endParaRPr lang="en-US" sz="3000" cap="none" spc="-3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grpSp>
        <p:nvGrpSpPr>
          <p:cNvPr id="7" name="Group 6"/>
          <p:cNvGrpSpPr/>
          <p:nvPr/>
        </p:nvGrpSpPr>
        <p:grpSpPr>
          <a:xfrm>
            <a:off x="4187635" y="2528900"/>
            <a:ext cx="795701" cy="1512168"/>
            <a:chOff x="4187635" y="2780928"/>
            <a:chExt cx="795701" cy="1512168"/>
          </a:xfrm>
        </p:grpSpPr>
        <p:cxnSp>
          <p:nvCxnSpPr>
            <p:cNvPr id="3" name="Straight Connector 2"/>
            <p:cNvCxnSpPr/>
            <p:nvPr/>
          </p:nvCxnSpPr>
          <p:spPr>
            <a:xfrm>
              <a:off x="4560003" y="2780928"/>
              <a:ext cx="25483"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87635" y="3284984"/>
              <a:ext cx="795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7477153" y="1400218"/>
            <a:ext cx="1406186" cy="1406186"/>
          </a:xfrm>
          <a:prstGeom prst="ellipse">
            <a:avLst/>
          </a:prstGeom>
          <a:solidFill>
            <a:srgbClr val="67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8" name="Oval 17"/>
          <p:cNvSpPr/>
          <p:nvPr/>
        </p:nvSpPr>
        <p:spPr>
          <a:xfrm>
            <a:off x="7822887" y="1745952"/>
            <a:ext cx="714718" cy="714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814812" y="1914947"/>
            <a:ext cx="821158" cy="369332"/>
          </a:xfrm>
          <a:prstGeom prst="rect">
            <a:avLst/>
          </a:prstGeom>
        </p:spPr>
        <p:txBody>
          <a:bodyPr wrap="square">
            <a:spAutoFit/>
          </a:bodyPr>
          <a:lstStyle/>
          <a:p>
            <a:r>
              <a:rPr lang="en-US" spc="50" dirty="0">
                <a:ln w="3175" cmpd="sng">
                  <a:noFill/>
                  <a:prstDash val="solid"/>
                </a:ln>
                <a:solidFill>
                  <a:schemeClr val="bg1">
                    <a:lumMod val="75000"/>
                    <a:lumOff val="25000"/>
                  </a:schemeClr>
                </a:solidFill>
                <a:latin typeface="Myriad Pro" pitchFamily="34" charset="0"/>
              </a:rPr>
              <a:t>1</a:t>
            </a:r>
            <a:r>
              <a:rPr lang="en-US" spc="50" dirty="0" smtClean="0">
                <a:ln w="3175" cmpd="sng">
                  <a:noFill/>
                  <a:prstDash val="solid"/>
                </a:ln>
                <a:solidFill>
                  <a:schemeClr val="bg1">
                    <a:lumMod val="75000"/>
                    <a:lumOff val="25000"/>
                  </a:schemeClr>
                </a:solidFill>
                <a:latin typeface="Myriad Pro" pitchFamily="34" charset="0"/>
              </a:rPr>
              <a:t> min</a:t>
            </a:r>
            <a:endParaRPr lang="en-GB" dirty="0"/>
          </a:p>
        </p:txBody>
      </p:sp>
    </p:spTree>
    <p:extLst>
      <p:ext uri="{BB962C8B-B14F-4D97-AF65-F5344CB8AC3E}">
        <p14:creationId xmlns:p14="http://schemas.microsoft.com/office/powerpoint/2010/main" val="2293108965"/>
      </p:ext>
    </p:extLst>
  </p:cSld>
  <p:clrMapOvr>
    <a:masterClrMapping/>
  </p:clrMapOvr>
  <mc:AlternateContent xmlns:mc="http://schemas.openxmlformats.org/markup-compatibility/2006" xmlns:p14="http://schemas.microsoft.com/office/powerpoint/2010/main">
    <mc:Choice Requires="p14">
      <p:transition spd="slow" p14:dur="1200" advClick="0" advTm="1000">
        <p14:prism/>
        <p:sndAc>
          <p:stSnd>
            <p:snd r:embed="rId2" name="91926__corsica-s__ding.wav"/>
          </p:stSnd>
        </p:sndAc>
      </p:transition>
    </mc:Choice>
    <mc:Fallback xmlns="">
      <p:transition spd="slow" advClick="0" advTm="1000">
        <p:fade/>
        <p:sndAc>
          <p:stSnd>
            <p:snd r:embed="rId7" name="91926__corsica-s__din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6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56385" y="1193574"/>
            <a:ext cx="4031228" cy="4031228"/>
          </a:xfrm>
          <a:prstGeom prst="rect">
            <a:avLst/>
          </a:prstGeom>
          <a:ln>
            <a:noFill/>
          </a:ln>
          <a:effectLst>
            <a:softEdge rad="112500"/>
          </a:effectLst>
        </p:spPr>
      </p:pic>
      <p:sp>
        <p:nvSpPr>
          <p:cNvPr id="14" name="Rectangle 13"/>
          <p:cNvSpPr/>
          <p:nvPr/>
        </p:nvSpPr>
        <p:spPr>
          <a:xfrm>
            <a:off x="-2196752" y="608799"/>
            <a:ext cx="7524503" cy="584775"/>
          </a:xfrm>
          <a:prstGeom prst="rect">
            <a:avLst/>
          </a:prstGeom>
          <a:noFill/>
        </p:spPr>
        <p:txBody>
          <a:bodyPr wrap="square" lIns="91440" tIns="45720" rIns="91440" bIns="45720">
            <a:spAutoFit/>
          </a:bodyPr>
          <a:lstStyle/>
          <a:p>
            <a:pPr algn="ctr"/>
            <a:r>
              <a:rPr lang="en-US" sz="3200" cap="none" spc="0" dirty="0" smtClean="0">
                <a:ln w="18415" cmpd="sng">
                  <a:solidFill>
                    <a:srgbClr val="FFFFFF"/>
                  </a:solidFill>
                  <a:prstDash val="solid"/>
                </a:ln>
                <a:solidFill>
                  <a:srgbClr val="FFFFFF"/>
                </a:solidFill>
                <a:effectLst>
                  <a:outerShdw blurRad="63500" sx="102000" sy="102000" algn="ctr" rotWithShape="0">
                    <a:prstClr val="black">
                      <a:alpha val="40000"/>
                    </a:prstClr>
                  </a:outerShdw>
                </a:effectLst>
                <a:latin typeface="Levenim MT" panose="02010502060101010101" pitchFamily="2" charset="-79"/>
                <a:ea typeface="Ebrima" panose="02000000000000000000" pitchFamily="2" charset="0"/>
                <a:cs typeface="Levenim MT" panose="02010502060101010101" pitchFamily="2" charset="-79"/>
              </a:rPr>
              <a:t>Gratitude</a:t>
            </a:r>
            <a:endParaRPr lang="en-US" sz="3200" cap="none" spc="0" dirty="0">
              <a:ln w="18415" cmpd="sng">
                <a:solidFill>
                  <a:srgbClr val="FFFFFF"/>
                </a:solidFill>
                <a:prstDash val="solid"/>
              </a:ln>
              <a:solidFill>
                <a:srgbClr val="FFFFFF"/>
              </a:solidFill>
              <a:effectLst>
                <a:outerShdw blurRad="63500" sx="102000" sy="102000" algn="ctr" rotWithShape="0">
                  <a:prstClr val="black">
                    <a:alpha val="40000"/>
                  </a:prstClr>
                </a:outerShdw>
              </a:effectLst>
              <a:latin typeface="Levenim MT" panose="02010502060101010101" pitchFamily="2" charset="-79"/>
              <a:ea typeface="Ebrima" panose="02000000000000000000" pitchFamily="2" charset="0"/>
              <a:cs typeface="Levenim MT" panose="02010502060101010101" pitchFamily="2" charset="-79"/>
            </a:endParaRPr>
          </a:p>
        </p:txBody>
      </p:sp>
      <p:sp>
        <p:nvSpPr>
          <p:cNvPr id="17" name="Rectangle 16"/>
          <p:cNvSpPr/>
          <p:nvPr/>
        </p:nvSpPr>
        <p:spPr>
          <a:xfrm>
            <a:off x="1" y="0"/>
            <a:ext cx="9144000" cy="1124744"/>
          </a:xfrm>
          <a:prstGeom prst="rect">
            <a:avLst/>
          </a:prstGeom>
          <a:solidFill>
            <a:srgbClr val="78C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1999" y="239467"/>
            <a:ext cx="9167996" cy="954107"/>
          </a:xfrm>
          <a:prstGeom prst="rect">
            <a:avLst/>
          </a:prstGeom>
          <a:noFill/>
        </p:spPr>
        <p:txBody>
          <a:bodyPr wrap="square" lIns="91440" tIns="45720" rIns="91440" bIns="45720">
            <a:spAutoFit/>
          </a:bodyPr>
          <a:lstStyle/>
          <a:p>
            <a:pPr algn="ctr"/>
            <a:r>
              <a:rPr lang="en-US" sz="32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Gratitude</a:t>
            </a:r>
          </a:p>
          <a:p>
            <a:pPr algn="ctr"/>
            <a:endPar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
        <p:nvSpPr>
          <p:cNvPr id="19" name="Rectangle 18"/>
          <p:cNvSpPr/>
          <p:nvPr/>
        </p:nvSpPr>
        <p:spPr>
          <a:xfrm>
            <a:off x="-10555" y="5517232"/>
            <a:ext cx="9180107" cy="1124744"/>
          </a:xfrm>
          <a:prstGeom prst="rect">
            <a:avLst/>
          </a:prstGeom>
          <a:solidFill>
            <a:srgbClr val="78C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557" y="5517232"/>
            <a:ext cx="9167996" cy="1508105"/>
          </a:xfrm>
          <a:prstGeom prst="rect">
            <a:avLst/>
          </a:prstGeom>
          <a:noFill/>
        </p:spPr>
        <p:txBody>
          <a:bodyPr wrap="square" lIns="91440" tIns="45720" rIns="91440" bIns="45720">
            <a:spAutoFit/>
          </a:bodyPr>
          <a:lstStyle/>
          <a:p>
            <a:pPr algn="ctr"/>
            <a:r>
              <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Call to mind two or three things from this hal</a:t>
            </a:r>
            <a:r>
              <a:rPr lang="en-US" sz="240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f-term that you are thankful for. </a:t>
            </a:r>
          </a:p>
          <a:p>
            <a:pPr algn="ctr"/>
            <a:r>
              <a:rPr lang="en-US" sz="240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rPr>
              <a:t>Maybe notice some things you have taken for granted.</a:t>
            </a:r>
            <a:endPar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20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grpSp>
        <p:nvGrpSpPr>
          <p:cNvPr id="22" name="Group 21"/>
          <p:cNvGrpSpPr/>
          <p:nvPr/>
        </p:nvGrpSpPr>
        <p:grpSpPr>
          <a:xfrm>
            <a:off x="4187704" y="2348880"/>
            <a:ext cx="795701" cy="1512168"/>
            <a:chOff x="4187635" y="2780928"/>
            <a:chExt cx="795701" cy="1512168"/>
          </a:xfrm>
        </p:grpSpPr>
        <p:cxnSp>
          <p:nvCxnSpPr>
            <p:cNvPr id="23" name="Straight Connector 22"/>
            <p:cNvCxnSpPr/>
            <p:nvPr/>
          </p:nvCxnSpPr>
          <p:spPr>
            <a:xfrm>
              <a:off x="4560003" y="2780928"/>
              <a:ext cx="25483"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87635" y="3284984"/>
              <a:ext cx="795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7567443" y="1214237"/>
            <a:ext cx="1406186" cy="1406186"/>
          </a:xfrm>
          <a:prstGeom prst="ellipse">
            <a:avLst/>
          </a:prstGeom>
          <a:solidFill>
            <a:srgbClr val="78C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1" name="Oval 20"/>
          <p:cNvSpPr/>
          <p:nvPr/>
        </p:nvSpPr>
        <p:spPr>
          <a:xfrm>
            <a:off x="7913177" y="1559971"/>
            <a:ext cx="714718" cy="714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905102" y="1728966"/>
            <a:ext cx="821158" cy="369332"/>
          </a:xfrm>
          <a:prstGeom prst="rect">
            <a:avLst/>
          </a:prstGeom>
        </p:spPr>
        <p:txBody>
          <a:bodyPr wrap="square">
            <a:spAutoFit/>
          </a:bodyPr>
          <a:lstStyle/>
          <a:p>
            <a:r>
              <a:rPr lang="en-US" spc="50" dirty="0">
                <a:ln w="3175" cmpd="sng">
                  <a:noFill/>
                  <a:prstDash val="solid"/>
                </a:ln>
                <a:solidFill>
                  <a:schemeClr val="bg1">
                    <a:lumMod val="75000"/>
                    <a:lumOff val="25000"/>
                  </a:schemeClr>
                </a:solidFill>
                <a:latin typeface="Myriad Pro" pitchFamily="34" charset="0"/>
              </a:rPr>
              <a:t>2</a:t>
            </a:r>
            <a:r>
              <a:rPr lang="en-US" spc="50" dirty="0" smtClean="0">
                <a:ln w="3175" cmpd="sng">
                  <a:noFill/>
                  <a:prstDash val="solid"/>
                </a:ln>
                <a:solidFill>
                  <a:schemeClr val="bg1">
                    <a:lumMod val="75000"/>
                    <a:lumOff val="25000"/>
                  </a:schemeClr>
                </a:solidFill>
                <a:latin typeface="Myriad Pro" pitchFamily="34" charset="0"/>
              </a:rPr>
              <a:t> min</a:t>
            </a:r>
            <a:endParaRPr lang="en-GB" dirty="0"/>
          </a:p>
        </p:txBody>
      </p:sp>
    </p:spTree>
    <p:extLst>
      <p:ext uri="{BB962C8B-B14F-4D97-AF65-F5344CB8AC3E}">
        <p14:creationId xmlns:p14="http://schemas.microsoft.com/office/powerpoint/2010/main" val="1906249914"/>
      </p:ext>
    </p:extLst>
  </p:cSld>
  <p:clrMapOvr>
    <a:masterClrMapping/>
  </p:clrMapOvr>
  <mc:AlternateContent xmlns:mc="http://schemas.openxmlformats.org/markup-compatibility/2006" xmlns:p14="http://schemas.microsoft.com/office/powerpoint/2010/main">
    <mc:Choice Requires="p14">
      <p:transition spd="slow" p14:dur="1200" advClick="0" advTm="2000">
        <p14:prism/>
        <p:sndAc>
          <p:stSnd>
            <p:snd r:embed="rId2" name="91926__corsica-s__ding.wav"/>
          </p:stSnd>
        </p:sndAc>
      </p:transition>
    </mc:Choice>
    <mc:Fallback xmlns="">
      <p:transition spd="slow" advClick="0" advTm="2000">
        <p:fade/>
        <p:sndAc>
          <p:stSnd>
            <p:snd r:embed="rId7" name="91926__corsica-s__din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2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448368" y="229004"/>
            <a:ext cx="7524503" cy="584775"/>
          </a:xfrm>
          <a:prstGeom prst="rect">
            <a:avLst/>
          </a:prstGeom>
          <a:noFill/>
        </p:spPr>
        <p:txBody>
          <a:bodyPr wrap="square" lIns="91440" tIns="45720" rIns="91440" bIns="45720">
            <a:spAutoFit/>
          </a:bodyPr>
          <a:lstStyle/>
          <a:p>
            <a:pPr algn="ctr"/>
            <a:r>
              <a:rPr lang="en-US" sz="3200" cap="none" spc="0" dirty="0" smtClean="0">
                <a:ln w="18415" cmpd="sng">
                  <a:solidFill>
                    <a:srgbClr val="FFFFFF"/>
                  </a:solidFill>
                  <a:prstDash val="solid"/>
                </a:ln>
                <a:solidFill>
                  <a:srgbClr val="FFFFFF"/>
                </a:solidFill>
                <a:effectLst>
                  <a:outerShdw blurRad="177800" sx="100400" sy="100400" algn="ctr" rotWithShape="0">
                    <a:prstClr val="black"/>
                  </a:outerShdw>
                </a:effectLst>
                <a:latin typeface="Levenim MT" panose="02010502060101010101" pitchFamily="2" charset="-79"/>
                <a:ea typeface="Ebrima" panose="02000000000000000000" pitchFamily="2" charset="0"/>
                <a:cs typeface="Levenim MT" panose="02010502060101010101" pitchFamily="2" charset="-79"/>
              </a:rPr>
              <a:t>What Stands Out?</a:t>
            </a:r>
            <a:endParaRPr lang="en-US" sz="3200" cap="none" spc="0" dirty="0">
              <a:ln w="18415" cmpd="sng">
                <a:solidFill>
                  <a:srgbClr val="FFFFFF"/>
                </a:solidFill>
                <a:prstDash val="solid"/>
              </a:ln>
              <a:solidFill>
                <a:srgbClr val="FFFFFF"/>
              </a:solidFill>
              <a:effectLst>
                <a:outerShdw blurRad="177800" sx="100400" sy="100400" algn="ctr" rotWithShape="0">
                  <a:prstClr val="black"/>
                </a:outerShdw>
              </a:effectLst>
              <a:latin typeface="Levenim MT" panose="02010502060101010101" pitchFamily="2" charset="-79"/>
              <a:ea typeface="Ebrima" panose="02000000000000000000" pitchFamily="2" charset="0"/>
              <a:cs typeface="Levenim MT" panose="02010502060101010101" pitchFamily="2" charset="-79"/>
            </a:endParaRPr>
          </a:p>
        </p:txBody>
      </p:sp>
      <p:pic>
        <p:nvPicPr>
          <p:cNvPr id="27" name="Picture 2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67544" y="1246341"/>
            <a:ext cx="3784914" cy="3784914"/>
          </a:xfrm>
          <a:prstGeom prst="rect">
            <a:avLst/>
          </a:prstGeom>
          <a:ln>
            <a:noFill/>
          </a:ln>
          <a:effectLst>
            <a:softEdge rad="112500"/>
          </a:effectLst>
        </p:spPr>
      </p:pic>
      <p:sp>
        <p:nvSpPr>
          <p:cNvPr id="32" name="Rectangle 31"/>
          <p:cNvSpPr/>
          <p:nvPr/>
        </p:nvSpPr>
        <p:spPr>
          <a:xfrm>
            <a:off x="1" y="0"/>
            <a:ext cx="9144000" cy="1124744"/>
          </a:xfrm>
          <a:prstGeom prst="rect">
            <a:avLst/>
          </a:prstGeom>
          <a:solidFill>
            <a:srgbClr val="DBE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1999" y="239467"/>
            <a:ext cx="9167996" cy="954107"/>
          </a:xfrm>
          <a:prstGeom prst="rect">
            <a:avLst/>
          </a:prstGeom>
          <a:noFill/>
        </p:spPr>
        <p:txBody>
          <a:bodyPr wrap="square" lIns="91440" tIns="45720" rIns="91440" bIns="45720">
            <a:spAutoFit/>
          </a:bodyPr>
          <a:lstStyle/>
          <a:p>
            <a:pPr algn="ctr"/>
            <a:r>
              <a:rPr lang="en-US" sz="320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rPr>
              <a:t>Ask for Light</a:t>
            </a:r>
            <a:endParaRPr lang="en-US" sz="3200" cap="none" spc="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
        <p:nvSpPr>
          <p:cNvPr id="35" name="Rectangle 34"/>
          <p:cNvSpPr/>
          <p:nvPr/>
        </p:nvSpPr>
        <p:spPr>
          <a:xfrm>
            <a:off x="-1040" y="5517232"/>
            <a:ext cx="9144000" cy="1124744"/>
          </a:xfrm>
          <a:prstGeom prst="rect">
            <a:avLst/>
          </a:prstGeom>
          <a:solidFill>
            <a:srgbClr val="DBE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2516" y="5517232"/>
            <a:ext cx="9167996" cy="1508105"/>
          </a:xfrm>
          <a:prstGeom prst="rect">
            <a:avLst/>
          </a:prstGeom>
          <a:noFill/>
        </p:spPr>
        <p:txBody>
          <a:bodyPr wrap="square" lIns="91440" tIns="45720" rIns="91440" bIns="45720">
            <a:spAutoFit/>
          </a:bodyPr>
          <a:lstStyle/>
          <a:p>
            <a:pPr algn="ctr"/>
            <a:r>
              <a:rPr lang="en-US" sz="2400" cap="none" spc="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rPr>
              <a:t>Ask God to be by your side as you come to review your day. Ask for his wisdom and guidance to help you notice where he has been present.</a:t>
            </a:r>
          </a:p>
          <a:p>
            <a:pPr algn="ctr"/>
            <a:endParaRPr lang="en-US" sz="20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grpSp>
        <p:nvGrpSpPr>
          <p:cNvPr id="36" name="Group 35"/>
          <p:cNvGrpSpPr/>
          <p:nvPr/>
        </p:nvGrpSpPr>
        <p:grpSpPr>
          <a:xfrm>
            <a:off x="4162150" y="2343118"/>
            <a:ext cx="795701" cy="1512168"/>
            <a:chOff x="4187635" y="2780928"/>
            <a:chExt cx="795701" cy="1512168"/>
          </a:xfrm>
        </p:grpSpPr>
        <p:cxnSp>
          <p:nvCxnSpPr>
            <p:cNvPr id="37" name="Straight Connector 36"/>
            <p:cNvCxnSpPr/>
            <p:nvPr/>
          </p:nvCxnSpPr>
          <p:spPr>
            <a:xfrm>
              <a:off x="4560003" y="2780928"/>
              <a:ext cx="25483"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87635" y="3284984"/>
              <a:ext cx="795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7567443" y="1214237"/>
            <a:ext cx="1406186" cy="1406186"/>
          </a:xfrm>
          <a:prstGeom prst="ellipse">
            <a:avLst/>
          </a:prstGeom>
          <a:solidFill>
            <a:srgbClr val="DBE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Oval 15"/>
          <p:cNvSpPr/>
          <p:nvPr/>
        </p:nvSpPr>
        <p:spPr>
          <a:xfrm>
            <a:off x="7913177" y="1559971"/>
            <a:ext cx="714718" cy="714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905102" y="1728966"/>
            <a:ext cx="821158" cy="369332"/>
          </a:xfrm>
          <a:prstGeom prst="rect">
            <a:avLst/>
          </a:prstGeom>
        </p:spPr>
        <p:txBody>
          <a:bodyPr wrap="square">
            <a:spAutoFit/>
          </a:bodyPr>
          <a:lstStyle/>
          <a:p>
            <a:r>
              <a:rPr lang="en-US" spc="50" dirty="0">
                <a:ln w="3175" cmpd="sng">
                  <a:noFill/>
                  <a:prstDash val="solid"/>
                </a:ln>
                <a:solidFill>
                  <a:schemeClr val="bg1">
                    <a:lumMod val="75000"/>
                    <a:lumOff val="25000"/>
                  </a:schemeClr>
                </a:solidFill>
                <a:latin typeface="Myriad Pro" pitchFamily="34" charset="0"/>
              </a:rPr>
              <a:t>1</a:t>
            </a:r>
            <a:r>
              <a:rPr lang="en-US" spc="50" dirty="0" smtClean="0">
                <a:ln w="3175" cmpd="sng">
                  <a:noFill/>
                  <a:prstDash val="solid"/>
                </a:ln>
                <a:solidFill>
                  <a:schemeClr val="bg1">
                    <a:lumMod val="75000"/>
                    <a:lumOff val="25000"/>
                  </a:schemeClr>
                </a:solidFill>
                <a:latin typeface="Myriad Pro" pitchFamily="34" charset="0"/>
              </a:rPr>
              <a:t> min</a:t>
            </a:r>
            <a:endParaRPr lang="en-GB" dirty="0"/>
          </a:p>
        </p:txBody>
      </p:sp>
    </p:spTree>
    <p:extLst>
      <p:ext uri="{BB962C8B-B14F-4D97-AF65-F5344CB8AC3E}">
        <p14:creationId xmlns:p14="http://schemas.microsoft.com/office/powerpoint/2010/main" val="1324990259"/>
      </p:ext>
    </p:extLst>
  </p:cSld>
  <p:clrMapOvr>
    <a:masterClrMapping/>
  </p:clrMapOvr>
  <mc:AlternateContent xmlns:mc="http://schemas.openxmlformats.org/markup-compatibility/2006" xmlns:p14="http://schemas.microsoft.com/office/powerpoint/2010/main">
    <mc:Choice Requires="p14">
      <p:transition spd="slow" p14:dur="1200" advClick="0" advTm="2000">
        <p14:prism/>
        <p:sndAc>
          <p:stSnd>
            <p:snd r:embed="rId2" name="91926__corsica-s__ding.wav"/>
          </p:stSnd>
        </p:sndAc>
      </p:transition>
    </mc:Choice>
    <mc:Fallback xmlns="">
      <p:transition spd="slow" advClick="0" advTm="2000">
        <p:fade/>
        <p:sndAc>
          <p:stSnd>
            <p:snd r:embed="rId4" name="91926__corsica-s__din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60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49487" y="1319939"/>
            <a:ext cx="3645024" cy="3645024"/>
          </a:xfrm>
          <a:prstGeom prst="rect">
            <a:avLst/>
          </a:prstGeom>
        </p:spPr>
      </p:pic>
      <p:sp>
        <p:nvSpPr>
          <p:cNvPr id="22" name="Rectangle 21"/>
          <p:cNvSpPr/>
          <p:nvPr/>
        </p:nvSpPr>
        <p:spPr>
          <a:xfrm>
            <a:off x="2448368" y="229004"/>
            <a:ext cx="7524503" cy="584775"/>
          </a:xfrm>
          <a:prstGeom prst="rect">
            <a:avLst/>
          </a:prstGeom>
          <a:noFill/>
        </p:spPr>
        <p:txBody>
          <a:bodyPr wrap="square" lIns="91440" tIns="45720" rIns="91440" bIns="45720">
            <a:spAutoFit/>
          </a:bodyPr>
          <a:lstStyle/>
          <a:p>
            <a:pPr algn="ctr"/>
            <a:r>
              <a:rPr lang="en-US" sz="3200" cap="none" spc="0" dirty="0" smtClean="0">
                <a:ln w="18415" cmpd="sng">
                  <a:solidFill>
                    <a:srgbClr val="FFFFFF"/>
                  </a:solidFill>
                  <a:prstDash val="solid"/>
                </a:ln>
                <a:solidFill>
                  <a:srgbClr val="FFFFFF"/>
                </a:solidFill>
                <a:effectLst>
                  <a:outerShdw blurRad="177800" sx="100400" sy="100400" algn="ctr" rotWithShape="0">
                    <a:prstClr val="black"/>
                  </a:outerShdw>
                </a:effectLst>
                <a:latin typeface="Levenim MT" panose="02010502060101010101" pitchFamily="2" charset="-79"/>
                <a:ea typeface="Ebrima" panose="02000000000000000000" pitchFamily="2" charset="0"/>
                <a:cs typeface="Levenim MT" panose="02010502060101010101" pitchFamily="2" charset="-79"/>
              </a:rPr>
              <a:t>What Stands Out?</a:t>
            </a:r>
            <a:endParaRPr lang="en-US" sz="3200" cap="none" spc="0" dirty="0">
              <a:ln w="18415" cmpd="sng">
                <a:solidFill>
                  <a:srgbClr val="FFFFFF"/>
                </a:solidFill>
                <a:prstDash val="solid"/>
              </a:ln>
              <a:solidFill>
                <a:srgbClr val="FFFFFF"/>
              </a:solidFill>
              <a:effectLst>
                <a:outerShdw blurRad="177800" sx="100400" sy="100400" algn="ctr" rotWithShape="0">
                  <a:prstClr val="black"/>
                </a:outerShdw>
              </a:effectLst>
              <a:latin typeface="Levenim MT" panose="02010502060101010101" pitchFamily="2" charset="-79"/>
              <a:ea typeface="Ebrima" panose="02000000000000000000" pitchFamily="2" charset="0"/>
              <a:cs typeface="Levenim MT" panose="02010502060101010101" pitchFamily="2" charset="-79"/>
            </a:endParaRPr>
          </a:p>
        </p:txBody>
      </p:sp>
      <p:sp>
        <p:nvSpPr>
          <p:cNvPr id="32" name="Rectangle 31"/>
          <p:cNvSpPr/>
          <p:nvPr/>
        </p:nvSpPr>
        <p:spPr>
          <a:xfrm>
            <a:off x="1" y="0"/>
            <a:ext cx="9144000" cy="1124744"/>
          </a:xfrm>
          <a:prstGeom prst="rect">
            <a:avLst/>
          </a:prstGeom>
          <a:solidFill>
            <a:srgbClr val="E68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1999" y="239467"/>
            <a:ext cx="9167996" cy="954107"/>
          </a:xfrm>
          <a:prstGeom prst="rect">
            <a:avLst/>
          </a:prstGeom>
          <a:noFill/>
        </p:spPr>
        <p:txBody>
          <a:bodyPr wrap="square" lIns="91440" tIns="45720" rIns="91440" bIns="45720">
            <a:spAutoFit/>
          </a:bodyPr>
          <a:lstStyle/>
          <a:p>
            <a:pPr algn="ctr"/>
            <a:r>
              <a:rPr lang="en-US" sz="320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rPr>
              <a:t>Re-view</a:t>
            </a:r>
            <a:endParaRPr lang="en-US" sz="3200" cap="none" spc="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endParaRPr>
          </a:p>
          <a:p>
            <a:pPr algn="ctr"/>
            <a:endParaRPr lang="en-US" sz="24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sp>
        <p:nvSpPr>
          <p:cNvPr id="35" name="Rectangle 34"/>
          <p:cNvSpPr/>
          <p:nvPr/>
        </p:nvSpPr>
        <p:spPr>
          <a:xfrm>
            <a:off x="-1040" y="5085184"/>
            <a:ext cx="9144000" cy="1556792"/>
          </a:xfrm>
          <a:prstGeom prst="rect">
            <a:avLst/>
          </a:prstGeom>
          <a:solidFill>
            <a:srgbClr val="E68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5036" y="5128373"/>
            <a:ext cx="9167996" cy="1877437"/>
          </a:xfrm>
          <a:prstGeom prst="rect">
            <a:avLst/>
          </a:prstGeom>
          <a:noFill/>
        </p:spPr>
        <p:txBody>
          <a:bodyPr wrap="square" lIns="91440" tIns="45720" rIns="91440" bIns="45720">
            <a:spAutoFit/>
          </a:bodyPr>
          <a:lstStyle/>
          <a:p>
            <a:pPr algn="ctr"/>
            <a:r>
              <a:rPr lang="en-US" sz="2400" cap="none" spc="0" dirty="0" smtClean="0">
                <a:ln w="18415" cmpd="sng">
                  <a:noFill/>
                  <a:prstDash val="solid"/>
                </a:ln>
                <a:solidFill>
                  <a:schemeClr val="bg2">
                    <a:lumMod val="90000"/>
                    <a:lumOff val="10000"/>
                  </a:schemeClr>
                </a:solidFill>
                <a:latin typeface="Levenim MT" panose="02010502060101010101" pitchFamily="2" charset="-79"/>
                <a:ea typeface="Ebrima" panose="02000000000000000000" pitchFamily="2" charset="0"/>
                <a:cs typeface="Levenim MT" panose="02010502060101010101" pitchFamily="2" charset="-79"/>
              </a:rPr>
              <a:t>Replay in your mind some of the moments where you have been you at your best, and some of the moments where you have let yourself down. Moments that have uplifted you, moments that have drained you.</a:t>
            </a:r>
          </a:p>
          <a:p>
            <a:pPr algn="ctr"/>
            <a:endParaRPr lang="en-US" sz="2000" cap="none" spc="0" dirty="0" smtClean="0">
              <a:ln w="18415" cmpd="sng">
                <a:noFill/>
                <a:prstDash val="solid"/>
              </a:ln>
              <a:solidFill>
                <a:srgbClr val="FFFFFF"/>
              </a:solidFill>
              <a:latin typeface="Levenim MT" panose="02010502060101010101" pitchFamily="2" charset="-79"/>
              <a:ea typeface="Ebrima" panose="02000000000000000000" pitchFamily="2" charset="0"/>
              <a:cs typeface="Levenim MT" panose="02010502060101010101" pitchFamily="2" charset="-79"/>
            </a:endParaRPr>
          </a:p>
        </p:txBody>
      </p:sp>
      <p:grpSp>
        <p:nvGrpSpPr>
          <p:cNvPr id="36" name="Group 35"/>
          <p:cNvGrpSpPr/>
          <p:nvPr/>
        </p:nvGrpSpPr>
        <p:grpSpPr>
          <a:xfrm>
            <a:off x="4162150" y="2343118"/>
            <a:ext cx="795701" cy="1512168"/>
            <a:chOff x="4187635" y="2780928"/>
            <a:chExt cx="795701" cy="1512168"/>
          </a:xfrm>
        </p:grpSpPr>
        <p:cxnSp>
          <p:nvCxnSpPr>
            <p:cNvPr id="37" name="Straight Connector 36"/>
            <p:cNvCxnSpPr/>
            <p:nvPr/>
          </p:nvCxnSpPr>
          <p:spPr>
            <a:xfrm>
              <a:off x="4560003" y="2780928"/>
              <a:ext cx="25483" cy="1512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87635" y="3284984"/>
              <a:ext cx="795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7567443" y="1214237"/>
            <a:ext cx="1406186" cy="1406186"/>
          </a:xfrm>
          <a:prstGeom prst="ellipse">
            <a:avLst/>
          </a:prstGeom>
          <a:solidFill>
            <a:srgbClr val="E68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Oval 15"/>
          <p:cNvSpPr/>
          <p:nvPr/>
        </p:nvSpPr>
        <p:spPr>
          <a:xfrm>
            <a:off x="7913177" y="1559971"/>
            <a:ext cx="714718" cy="7147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905102" y="1728966"/>
            <a:ext cx="821158" cy="369332"/>
          </a:xfrm>
          <a:prstGeom prst="rect">
            <a:avLst/>
          </a:prstGeom>
        </p:spPr>
        <p:txBody>
          <a:bodyPr wrap="square">
            <a:spAutoFit/>
          </a:bodyPr>
          <a:lstStyle/>
          <a:p>
            <a:r>
              <a:rPr lang="en-US" spc="50" dirty="0">
                <a:ln w="3175" cmpd="sng">
                  <a:noFill/>
                  <a:prstDash val="solid"/>
                </a:ln>
                <a:solidFill>
                  <a:schemeClr val="bg1">
                    <a:lumMod val="75000"/>
                    <a:lumOff val="25000"/>
                  </a:schemeClr>
                </a:solidFill>
                <a:latin typeface="Myriad Pro" pitchFamily="34" charset="0"/>
              </a:rPr>
              <a:t>3</a:t>
            </a:r>
            <a:r>
              <a:rPr lang="en-US" spc="50" dirty="0" smtClean="0">
                <a:ln w="3175" cmpd="sng">
                  <a:noFill/>
                  <a:prstDash val="solid"/>
                </a:ln>
                <a:solidFill>
                  <a:schemeClr val="bg1">
                    <a:lumMod val="75000"/>
                    <a:lumOff val="25000"/>
                  </a:schemeClr>
                </a:solidFill>
                <a:latin typeface="Myriad Pro" pitchFamily="34" charset="0"/>
              </a:rPr>
              <a:t> min</a:t>
            </a:r>
            <a:endParaRPr lang="en-GB" dirty="0"/>
          </a:p>
        </p:txBody>
      </p:sp>
    </p:spTree>
    <p:extLst>
      <p:ext uri="{BB962C8B-B14F-4D97-AF65-F5344CB8AC3E}">
        <p14:creationId xmlns:p14="http://schemas.microsoft.com/office/powerpoint/2010/main" val="2052119469"/>
      </p:ext>
    </p:extLst>
  </p:cSld>
  <p:clrMapOvr>
    <a:masterClrMapping/>
  </p:clrMapOvr>
  <mc:AlternateContent xmlns:mc="http://schemas.openxmlformats.org/markup-compatibility/2006" xmlns:p14="http://schemas.microsoft.com/office/powerpoint/2010/main">
    <mc:Choice Requires="p14">
      <p:transition spd="slow" p14:dur="1200" advClick="0" advTm="3000">
        <p14:prism/>
        <p:sndAc>
          <p:stSnd>
            <p:snd r:embed="rId2" name="91926__corsica-s__ding.wav"/>
          </p:stSnd>
        </p:sndAc>
      </p:transition>
    </mc:Choice>
    <mc:Fallback xmlns="">
      <p:transition spd="slow" advClick="0" advTm="3000">
        <p:fade/>
        <p:sndAc>
          <p:stSnd>
            <p:snd r:embed="rId8" name="91926__corsica-s__din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80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TotalTime>
  <Words>572</Words>
  <Application>Microsoft Office PowerPoint</Application>
  <PresentationFormat>On-screen Show (4:3)</PresentationFormat>
  <Paragraphs>55</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Century Gothic</vt:lpstr>
      <vt:lpstr>Ebrima</vt:lpstr>
      <vt:lpstr>Freestyle Script</vt:lpstr>
      <vt:lpstr>Kalinga</vt:lpstr>
      <vt:lpstr>Levenim MT</vt:lpstr>
      <vt:lpstr>Myriad Pro</vt:lpstr>
      <vt:lpstr>Times New Roman</vt:lpstr>
      <vt:lpstr>Tw Cen MT</vt:lpstr>
      <vt:lpstr>Thatch</vt:lpstr>
      <vt:lpstr>PowerPoint Presentation</vt:lpstr>
      <vt:lpstr>Contents</vt:lpstr>
      <vt:lpstr>Calming/Stilling Exercise (optional, please skip if you don’t think you will have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Wimbledon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Potter</dc:creator>
  <cp:lastModifiedBy>aporter</cp:lastModifiedBy>
  <cp:revision>70</cp:revision>
  <dcterms:created xsi:type="dcterms:W3CDTF">2016-02-11T11:08:41Z</dcterms:created>
  <dcterms:modified xsi:type="dcterms:W3CDTF">2018-06-04T06:11:18Z</dcterms:modified>
</cp:coreProperties>
</file>