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9" r:id="rId3"/>
    <p:sldId id="260" r:id="rId4"/>
    <p:sldId id="261" r:id="rId5"/>
    <p:sldId id="264" r:id="rId6"/>
    <p:sldId id="265" r:id="rId7"/>
    <p:sldId id="266" r:id="rId8"/>
    <p:sldId id="267" r:id="rId9"/>
    <p:sldId id="263" r:id="rId10"/>
    <p:sldId id="258" r:id="rId11"/>
    <p:sldId id="25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83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48773C-397F-40EF-8BD5-A91C7A21FC7A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356356-96E4-47E1-B469-D8EF80F13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024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0 Grow animation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56356-96E4-47E1-B469-D8EF80F1333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899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9 Decay animation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56356-96E4-47E1-B469-D8EF80F13331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9041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10 Jesuit Pupil Profile – no</a:t>
            </a:r>
            <a:r>
              <a:rPr lang="en-GB" baseline="0" dirty="0" smtClean="0"/>
              <a:t> animation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56356-96E4-47E1-B469-D8EF80F13331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19596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1 Generous &amp; Grateful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56356-96E4-47E1-B469-D8EF80F1333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5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2 Attentive &amp; Discerning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56356-96E4-47E1-B469-D8EF80F1333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542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3 Compassionate &amp;</a:t>
            </a:r>
            <a:r>
              <a:rPr lang="en-GB" baseline="0" dirty="0" smtClean="0"/>
              <a:t> Loving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56356-96E4-47E1-B469-D8EF80F1333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542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4 Faith-filled &amp; Hopeful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56356-96E4-47E1-B469-D8EF80F1333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542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5 Eloquent &amp; Truthful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56356-96E4-47E1-B469-D8EF80F1333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542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6 Learned &amp; Wise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56356-96E4-47E1-B469-D8EF80F1333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542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7 Curious &amp; Active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56356-96E4-47E1-B469-D8EF80F1333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542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8 Intentional</a:t>
            </a:r>
            <a:r>
              <a:rPr lang="en-GB" baseline="0" dirty="0" smtClean="0"/>
              <a:t> &amp; Prophetic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56356-96E4-47E1-B469-D8EF80F1333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54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796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871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804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837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844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605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208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9826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47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780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663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A342C-1DFD-4A62-9058-42C4534A1706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8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5241844" y="2960474"/>
            <a:ext cx="25050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0000"/>
                </a:solidFill>
                <a:effectLst/>
                <a:latin typeface="Century Schoolbook"/>
                <a:ea typeface="Calibri"/>
                <a:cs typeface="Times New Roman"/>
              </a:rPr>
              <a:t>discerning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 rot="16200000">
            <a:off x="3003625" y="698668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50"/>
                </a:solidFill>
                <a:effectLst/>
                <a:latin typeface="Century Schoolbook"/>
                <a:ea typeface="Calibri"/>
                <a:cs typeface="Times New Roman"/>
              </a:rPr>
              <a:t>loving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135075" y="897834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876CA8"/>
                </a:solidFill>
                <a:effectLst/>
                <a:latin typeface="Century Schoolbook"/>
                <a:ea typeface="Calibri"/>
                <a:cs typeface="Times New Roman"/>
              </a:rPr>
              <a:t>hopeful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5117663" y="1452126"/>
            <a:ext cx="20859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F0"/>
                </a:solidFill>
                <a:effectLst/>
                <a:latin typeface="Century Schoolbook"/>
                <a:ea typeface="Calibri"/>
                <a:cs typeface="Times New Roman"/>
              </a:rPr>
              <a:t>curious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5251218" y="1930590"/>
            <a:ext cx="123825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6969"/>
                </a:solidFill>
                <a:effectLst/>
                <a:latin typeface="Century Schoolbook"/>
                <a:ea typeface="Calibri"/>
                <a:cs typeface="Times New Roman"/>
              </a:rPr>
              <a:t>wise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5137178" y="2431774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A12B"/>
                </a:solidFill>
                <a:effectLst/>
                <a:latin typeface="Century Schoolbook"/>
                <a:ea typeface="Calibri"/>
                <a:cs typeface="Times New Roman"/>
              </a:rPr>
              <a:t>grateful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5370" y="2377344"/>
            <a:ext cx="292100" cy="234315"/>
          </a:xfrm>
          <a:prstGeom prst="rect">
            <a:avLst/>
          </a:prstGeom>
        </p:spPr>
      </p:pic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4155309" y="3439886"/>
            <a:ext cx="32861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50"/>
                </a:solidFill>
                <a:effectLst/>
                <a:latin typeface="Century Schoolbook"/>
                <a:ea typeface="Calibri"/>
                <a:cs typeface="Times New Roman"/>
              </a:rPr>
              <a:t>compassionate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4894513" y="3857228"/>
            <a:ext cx="144780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F0"/>
                </a:solidFill>
                <a:effectLst/>
                <a:latin typeface="Century Schoolbook"/>
                <a:ea typeface="Calibri"/>
                <a:cs typeface="Times New Roman"/>
              </a:rPr>
              <a:t>active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 rot="16200000">
            <a:off x="3600649" y="4621572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E36C0A"/>
                </a:solidFill>
                <a:effectLst/>
                <a:latin typeface="Century Schoolbook"/>
                <a:ea typeface="Calibri"/>
                <a:cs typeface="Times New Roman"/>
              </a:rPr>
              <a:t>truthful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14" name="Picture 1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7144" y="5427176"/>
            <a:ext cx="1651000" cy="1026160"/>
          </a:xfrm>
          <a:prstGeom prst="rect">
            <a:avLst/>
          </a:prstGeom>
        </p:spPr>
      </p:pic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468964" y="3522780"/>
            <a:ext cx="26384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C000"/>
                </a:solidFill>
                <a:effectLst/>
                <a:latin typeface="Century Schoolbook"/>
                <a:ea typeface="Calibri"/>
                <a:cs typeface="Times New Roman"/>
              </a:rPr>
              <a:t>intentional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2871589" y="3071832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E36C0A"/>
                </a:solidFill>
                <a:effectLst/>
                <a:latin typeface="Century Schoolbook"/>
                <a:ea typeface="Calibri"/>
                <a:cs typeface="Times New Roman"/>
              </a:rPr>
              <a:t>eloquent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979712" y="2611320"/>
            <a:ext cx="25241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A12B"/>
                </a:solidFill>
                <a:effectLst/>
                <a:latin typeface="Century Schoolbook"/>
                <a:ea typeface="Calibri"/>
                <a:cs typeface="Times New Roman"/>
              </a:rPr>
              <a:t>generous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588284" y="2154628"/>
            <a:ext cx="280035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876CA8"/>
                </a:solidFill>
                <a:effectLst/>
                <a:latin typeface="Century Schoolbook"/>
                <a:ea typeface="Calibri"/>
                <a:cs typeface="Times New Roman"/>
              </a:rPr>
              <a:t>faith-filled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2328183" y="1624980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0000"/>
                </a:solidFill>
                <a:effectLst/>
                <a:latin typeface="Century Schoolbook"/>
                <a:ea typeface="Calibri"/>
                <a:cs typeface="Times New Roman"/>
              </a:rPr>
              <a:t>attentive 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 rot="16200000">
            <a:off x="3935908" y="2271958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C000"/>
                </a:solidFill>
                <a:effectLst/>
                <a:latin typeface="Century Schoolbook"/>
                <a:ea typeface="Calibri"/>
                <a:cs typeface="Times New Roman"/>
              </a:rPr>
              <a:t>prophetic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 rot="16200000">
            <a:off x="3522027" y="2028791"/>
            <a:ext cx="209994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6969"/>
                </a:solidFill>
                <a:effectLst/>
                <a:latin typeface="Century Schoolbook"/>
                <a:ea typeface="Calibri"/>
                <a:cs typeface="Times New Roman"/>
              </a:rPr>
              <a:t>learned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13482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4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4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7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4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9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4000"/>
                            </p:stCondLst>
                            <p:childTnLst>
                              <p:par>
                                <p:cTn id="5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000"/>
                            </p:stCondLst>
                            <p:childTnLst>
                              <p:par>
                                <p:cTn id="5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7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9500"/>
                            </p:stCondLst>
                            <p:childTnLst>
                              <p:par>
                                <p:cTn id="6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2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2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2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55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5" grpId="0" animBg="1"/>
      <p:bldP spid="6" grpId="0" animBg="1"/>
      <p:bldP spid="7" grpId="0" animBg="1"/>
      <p:bldP spid="8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5241844" y="2960474"/>
            <a:ext cx="25050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0000"/>
                </a:solidFill>
                <a:effectLst/>
                <a:latin typeface="Century Schoolbook"/>
                <a:ea typeface="Calibri"/>
                <a:cs typeface="Times New Roman"/>
              </a:rPr>
              <a:t>discerning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 rot="16200000">
            <a:off x="3003625" y="698668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50"/>
                </a:solidFill>
                <a:effectLst/>
                <a:latin typeface="Century Schoolbook"/>
                <a:ea typeface="Calibri"/>
                <a:cs typeface="Times New Roman"/>
              </a:rPr>
              <a:t>loving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135075" y="897834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876CA8"/>
                </a:solidFill>
                <a:effectLst/>
                <a:latin typeface="Century Schoolbook"/>
                <a:ea typeface="Calibri"/>
                <a:cs typeface="Times New Roman"/>
              </a:rPr>
              <a:t>hopeful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5117663" y="1452126"/>
            <a:ext cx="20859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F0"/>
                </a:solidFill>
                <a:effectLst/>
                <a:latin typeface="Century Schoolbook"/>
                <a:ea typeface="Calibri"/>
                <a:cs typeface="Times New Roman"/>
              </a:rPr>
              <a:t>curious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5251218" y="1930590"/>
            <a:ext cx="123825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6969"/>
                </a:solidFill>
                <a:effectLst/>
                <a:latin typeface="Century Schoolbook"/>
                <a:ea typeface="Calibri"/>
                <a:cs typeface="Times New Roman"/>
              </a:rPr>
              <a:t>wise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5137178" y="2431774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A12B"/>
                </a:solidFill>
                <a:effectLst/>
                <a:latin typeface="Century Schoolbook"/>
                <a:ea typeface="Calibri"/>
                <a:cs typeface="Times New Roman"/>
              </a:rPr>
              <a:t>grateful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2381538"/>
            <a:ext cx="292100" cy="234315"/>
          </a:xfrm>
          <a:prstGeom prst="rect">
            <a:avLst/>
          </a:prstGeom>
        </p:spPr>
      </p:pic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4155309" y="3439886"/>
            <a:ext cx="32861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50"/>
                </a:solidFill>
                <a:effectLst/>
                <a:latin typeface="Century Schoolbook"/>
                <a:ea typeface="Calibri"/>
                <a:cs typeface="Times New Roman"/>
              </a:rPr>
              <a:t>compassionate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4894513" y="3857228"/>
            <a:ext cx="144780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F0"/>
                </a:solidFill>
                <a:effectLst/>
                <a:latin typeface="Century Schoolbook"/>
                <a:ea typeface="Calibri"/>
                <a:cs typeface="Times New Roman"/>
              </a:rPr>
              <a:t>active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 rot="16200000">
            <a:off x="3600649" y="4621572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E36C0A"/>
                </a:solidFill>
                <a:effectLst/>
                <a:latin typeface="Century Schoolbook"/>
                <a:ea typeface="Calibri"/>
                <a:cs typeface="Times New Roman"/>
              </a:rPr>
              <a:t>truthful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14" name="Picture 1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7144" y="5427176"/>
            <a:ext cx="1651000" cy="1026160"/>
          </a:xfrm>
          <a:prstGeom prst="rect">
            <a:avLst/>
          </a:prstGeom>
        </p:spPr>
      </p:pic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468964" y="3522780"/>
            <a:ext cx="26384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C000"/>
                </a:solidFill>
                <a:effectLst/>
                <a:latin typeface="Century Schoolbook"/>
                <a:ea typeface="Calibri"/>
                <a:cs typeface="Times New Roman"/>
              </a:rPr>
              <a:t>intentional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2871589" y="3071832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E36C0A"/>
                </a:solidFill>
                <a:effectLst/>
                <a:latin typeface="Century Schoolbook"/>
                <a:ea typeface="Calibri"/>
                <a:cs typeface="Times New Roman"/>
              </a:rPr>
              <a:t>eloquent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979712" y="2611320"/>
            <a:ext cx="25241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A12B"/>
                </a:solidFill>
                <a:effectLst/>
                <a:latin typeface="Century Schoolbook"/>
                <a:ea typeface="Calibri"/>
                <a:cs typeface="Times New Roman"/>
              </a:rPr>
              <a:t>generous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588284" y="2154628"/>
            <a:ext cx="280035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876CA8"/>
                </a:solidFill>
                <a:effectLst/>
                <a:latin typeface="Century Schoolbook"/>
                <a:ea typeface="Calibri"/>
                <a:cs typeface="Times New Roman"/>
              </a:rPr>
              <a:t>faith-filled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2328183" y="1624980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0000"/>
                </a:solidFill>
                <a:effectLst/>
                <a:latin typeface="Century Schoolbook"/>
                <a:ea typeface="Calibri"/>
                <a:cs typeface="Times New Roman"/>
              </a:rPr>
              <a:t>attentive 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 rot="16200000">
            <a:off x="3935908" y="2271958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C000"/>
                </a:solidFill>
                <a:effectLst/>
                <a:latin typeface="Century Schoolbook"/>
                <a:ea typeface="Calibri"/>
                <a:cs typeface="Times New Roman"/>
              </a:rPr>
              <a:t>prophetic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 rot="16200000">
            <a:off x="3522027" y="2028791"/>
            <a:ext cx="209994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6969"/>
                </a:solidFill>
                <a:effectLst/>
                <a:latin typeface="Century Schoolbook"/>
                <a:ea typeface="Calibri"/>
                <a:cs typeface="Times New Roman"/>
              </a:rPr>
              <a:t>learned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46587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500"/>
                            </p:stCondLst>
                            <p:childTnLst>
                              <p:par>
                                <p:cTn id="6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000"/>
                            </p:stCondLst>
                            <p:childTnLst>
                              <p:par>
                                <p:cTn id="69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500"/>
                            </p:stCondLst>
                            <p:childTnLst>
                              <p:par>
                                <p:cTn id="7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000"/>
                            </p:stCondLst>
                            <p:childTnLst>
                              <p:par>
                                <p:cTn id="7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7500"/>
                            </p:stCondLst>
                            <p:childTnLst>
                              <p:par>
                                <p:cTn id="8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8000"/>
                            </p:stCondLst>
                            <p:childTnLst>
                              <p:par>
                                <p:cTn id="89" presetID="6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9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5" grpId="0" animBg="1"/>
      <p:bldP spid="6" grpId="0" animBg="1"/>
      <p:bldP spid="7" grpId="0" animBg="1"/>
      <p:bldP spid="8" grpId="0" animBg="1"/>
      <p:bldP spid="11" grpId="0" animBg="1"/>
      <p:bldP spid="12" grpId="0" animBg="1"/>
      <p:bldP spid="13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5241844" y="2960474"/>
            <a:ext cx="25050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0000"/>
                </a:solidFill>
                <a:effectLst/>
                <a:latin typeface="Century Schoolbook"/>
                <a:ea typeface="Calibri"/>
                <a:cs typeface="Times New Roman"/>
              </a:rPr>
              <a:t>discerning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 rot="16200000">
            <a:off x="3003625" y="698668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50"/>
                </a:solidFill>
                <a:effectLst/>
                <a:latin typeface="Century Schoolbook"/>
                <a:ea typeface="Calibri"/>
                <a:cs typeface="Times New Roman"/>
              </a:rPr>
              <a:t>loving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135075" y="897834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876CA8"/>
                </a:solidFill>
                <a:effectLst/>
                <a:latin typeface="Century Schoolbook"/>
                <a:ea typeface="Calibri"/>
                <a:cs typeface="Times New Roman"/>
              </a:rPr>
              <a:t>hopeful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5117663" y="1452126"/>
            <a:ext cx="20859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F0"/>
                </a:solidFill>
                <a:effectLst/>
                <a:latin typeface="Century Schoolbook"/>
                <a:ea typeface="Calibri"/>
                <a:cs typeface="Times New Roman"/>
              </a:rPr>
              <a:t>curious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5251218" y="1930590"/>
            <a:ext cx="123825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6969"/>
                </a:solidFill>
                <a:effectLst/>
                <a:latin typeface="Century Schoolbook"/>
                <a:ea typeface="Calibri"/>
                <a:cs typeface="Times New Roman"/>
              </a:rPr>
              <a:t>wise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5137178" y="2431774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A12B"/>
                </a:solidFill>
                <a:effectLst/>
                <a:latin typeface="Century Schoolbook"/>
                <a:ea typeface="Calibri"/>
                <a:cs typeface="Times New Roman"/>
              </a:rPr>
              <a:t>grateful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2366458"/>
            <a:ext cx="292100" cy="234315"/>
          </a:xfrm>
          <a:prstGeom prst="rect">
            <a:avLst/>
          </a:prstGeom>
        </p:spPr>
      </p:pic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4155309" y="3439886"/>
            <a:ext cx="32861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50"/>
                </a:solidFill>
                <a:effectLst/>
                <a:latin typeface="Century Schoolbook"/>
                <a:ea typeface="Calibri"/>
                <a:cs typeface="Times New Roman"/>
              </a:rPr>
              <a:t>compassionate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4894513" y="3857228"/>
            <a:ext cx="144780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>
                <a:solidFill>
                  <a:srgbClr val="00B0F0"/>
                </a:solidFill>
                <a:effectLst/>
                <a:latin typeface="Century Schoolbook"/>
                <a:ea typeface="Calibri"/>
                <a:cs typeface="Times New Roman"/>
              </a:rPr>
              <a:t>active</a:t>
            </a:r>
            <a:endParaRPr lang="en-GB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 rot="16200000">
            <a:off x="3600649" y="4621572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E36C0A"/>
                </a:solidFill>
                <a:effectLst/>
                <a:latin typeface="Century Schoolbook"/>
                <a:ea typeface="Calibri"/>
                <a:cs typeface="Times New Roman"/>
              </a:rPr>
              <a:t>truthful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14" name="Picture 1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7144" y="5427176"/>
            <a:ext cx="1651000" cy="1026160"/>
          </a:xfrm>
          <a:prstGeom prst="rect">
            <a:avLst/>
          </a:prstGeom>
        </p:spPr>
      </p:pic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468964" y="3522780"/>
            <a:ext cx="26384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>
                <a:solidFill>
                  <a:srgbClr val="FFC000"/>
                </a:solidFill>
                <a:effectLst/>
                <a:latin typeface="Century Schoolbook"/>
                <a:ea typeface="Calibri"/>
                <a:cs typeface="Times New Roman"/>
              </a:rPr>
              <a:t>intentional</a:t>
            </a:r>
            <a:endParaRPr lang="en-GB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2871589" y="3071832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E36C0A"/>
                </a:solidFill>
                <a:effectLst/>
                <a:latin typeface="Century Schoolbook"/>
                <a:ea typeface="Calibri"/>
                <a:cs typeface="Times New Roman"/>
              </a:rPr>
              <a:t>eloquent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979712" y="2611320"/>
            <a:ext cx="25241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A12B"/>
                </a:solidFill>
                <a:effectLst/>
                <a:latin typeface="Century Schoolbook"/>
                <a:ea typeface="Calibri"/>
                <a:cs typeface="Times New Roman"/>
              </a:rPr>
              <a:t>generous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588284" y="2154628"/>
            <a:ext cx="280035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876CA8"/>
                </a:solidFill>
                <a:effectLst/>
                <a:latin typeface="Century Schoolbook"/>
                <a:ea typeface="Calibri"/>
                <a:cs typeface="Times New Roman"/>
              </a:rPr>
              <a:t>faith-filled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2328183" y="1624980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0000"/>
                </a:solidFill>
                <a:effectLst/>
                <a:latin typeface="Century Schoolbook"/>
                <a:ea typeface="Calibri"/>
                <a:cs typeface="Times New Roman"/>
              </a:rPr>
              <a:t>attentive 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 rot="16200000">
            <a:off x="3935908" y="2271958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C000"/>
                </a:solidFill>
                <a:effectLst/>
                <a:latin typeface="Century Schoolbook"/>
                <a:ea typeface="Calibri"/>
                <a:cs typeface="Times New Roman"/>
              </a:rPr>
              <a:t>prophetic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 rot="16200000">
            <a:off x="3522027" y="2028791"/>
            <a:ext cx="209994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6969"/>
                </a:solidFill>
                <a:effectLst/>
                <a:latin typeface="Century Schoolbook"/>
                <a:ea typeface="Calibri"/>
                <a:cs typeface="Times New Roman"/>
              </a:rPr>
              <a:t>learned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3246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5241844" y="2960474"/>
            <a:ext cx="25050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0000"/>
                </a:solidFill>
                <a:effectLst/>
                <a:latin typeface="Century Schoolbook"/>
                <a:ea typeface="Calibri"/>
                <a:cs typeface="Times New Roman"/>
              </a:rPr>
              <a:t>discerning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 rot="16200000">
            <a:off x="3003625" y="698668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50"/>
                </a:solidFill>
                <a:effectLst/>
                <a:latin typeface="Century Schoolbook"/>
                <a:ea typeface="Calibri"/>
                <a:cs typeface="Times New Roman"/>
              </a:rPr>
              <a:t>loving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135075" y="897834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876CA8"/>
                </a:solidFill>
                <a:effectLst/>
                <a:latin typeface="Century Schoolbook"/>
                <a:ea typeface="Calibri"/>
                <a:cs typeface="Times New Roman"/>
              </a:rPr>
              <a:t>hopeful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5117663" y="1452126"/>
            <a:ext cx="20859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F0"/>
                </a:solidFill>
                <a:effectLst/>
                <a:latin typeface="Century Schoolbook"/>
                <a:ea typeface="Calibri"/>
                <a:cs typeface="Times New Roman"/>
              </a:rPr>
              <a:t>curious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5251218" y="1930590"/>
            <a:ext cx="123825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6969"/>
                </a:solidFill>
                <a:effectLst/>
                <a:latin typeface="Century Schoolbook"/>
                <a:ea typeface="Calibri"/>
                <a:cs typeface="Times New Roman"/>
              </a:rPr>
              <a:t>wise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5137178" y="2431774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A12B"/>
                </a:solidFill>
                <a:effectLst/>
                <a:latin typeface="Century Schoolbook"/>
                <a:ea typeface="Calibri"/>
                <a:cs typeface="Times New Roman"/>
              </a:rPr>
              <a:t>grateful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2381538"/>
            <a:ext cx="292100" cy="234315"/>
          </a:xfrm>
          <a:prstGeom prst="rect">
            <a:avLst/>
          </a:prstGeom>
        </p:spPr>
      </p:pic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4155309" y="3439886"/>
            <a:ext cx="32861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50"/>
                </a:solidFill>
                <a:effectLst/>
                <a:latin typeface="Century Schoolbook"/>
                <a:ea typeface="Calibri"/>
                <a:cs typeface="Times New Roman"/>
              </a:rPr>
              <a:t>compassionate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4894513" y="3857228"/>
            <a:ext cx="144780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F0"/>
                </a:solidFill>
                <a:effectLst/>
                <a:latin typeface="Century Schoolbook"/>
                <a:ea typeface="Calibri"/>
                <a:cs typeface="Times New Roman"/>
              </a:rPr>
              <a:t>active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 rot="16200000">
            <a:off x="3600649" y="4621572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E36C0A"/>
                </a:solidFill>
                <a:effectLst/>
                <a:latin typeface="Century Schoolbook"/>
                <a:ea typeface="Calibri"/>
                <a:cs typeface="Times New Roman"/>
              </a:rPr>
              <a:t>truthful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14" name="Picture 1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7144" y="5427176"/>
            <a:ext cx="1651000" cy="1026160"/>
          </a:xfrm>
          <a:prstGeom prst="rect">
            <a:avLst/>
          </a:prstGeom>
        </p:spPr>
      </p:pic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468964" y="3522780"/>
            <a:ext cx="26384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C000"/>
                </a:solidFill>
                <a:effectLst/>
                <a:latin typeface="Century Schoolbook"/>
                <a:ea typeface="Calibri"/>
                <a:cs typeface="Times New Roman"/>
              </a:rPr>
              <a:t>intentional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2871589" y="3071832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E36C0A"/>
                </a:solidFill>
                <a:effectLst/>
                <a:latin typeface="Century Schoolbook"/>
                <a:ea typeface="Calibri"/>
                <a:cs typeface="Times New Roman"/>
              </a:rPr>
              <a:t>eloquent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979712" y="2611320"/>
            <a:ext cx="25241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A12B"/>
                </a:solidFill>
                <a:effectLst/>
                <a:latin typeface="Century Schoolbook"/>
                <a:ea typeface="Calibri"/>
                <a:cs typeface="Times New Roman"/>
              </a:rPr>
              <a:t>generous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588284" y="2154628"/>
            <a:ext cx="280035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876CA8"/>
                </a:solidFill>
                <a:effectLst/>
                <a:latin typeface="Century Schoolbook"/>
                <a:ea typeface="Calibri"/>
                <a:cs typeface="Times New Roman"/>
              </a:rPr>
              <a:t>faith-filled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2328183" y="1624980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0000"/>
                </a:solidFill>
                <a:effectLst/>
                <a:latin typeface="Century Schoolbook"/>
                <a:ea typeface="Calibri"/>
                <a:cs typeface="Times New Roman"/>
              </a:rPr>
              <a:t>attentive 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 rot="16200000">
            <a:off x="3935908" y="2271958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C000"/>
                </a:solidFill>
                <a:effectLst/>
                <a:latin typeface="Century Schoolbook"/>
                <a:ea typeface="Calibri"/>
                <a:cs typeface="Times New Roman"/>
              </a:rPr>
              <a:t>prophetic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 rot="16200000">
            <a:off x="3522027" y="2028791"/>
            <a:ext cx="209994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6969"/>
                </a:solidFill>
                <a:effectLst/>
                <a:latin typeface="Century Schoolbook"/>
                <a:ea typeface="Calibri"/>
                <a:cs typeface="Times New Roman"/>
              </a:rPr>
              <a:t>learned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771800" y="620688"/>
            <a:ext cx="4651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solidFill>
                  <a:schemeClr val="bg1">
                    <a:lumMod val="65000"/>
                  </a:schemeClr>
                </a:solidFill>
              </a:rPr>
              <a:t>&amp;</a:t>
            </a:r>
            <a:endParaRPr lang="en-GB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638" y="419219"/>
            <a:ext cx="1250981" cy="777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734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"/>
                            </p:stCondLst>
                            <p:childTnLst>
                              <p:par>
                                <p:cTn id="75" presetID="6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7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9000"/>
                            </p:stCondLst>
                            <p:childTnLst>
                              <p:par>
                                <p:cTn id="79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0.00162 L -0.16163 -0.30277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90" y="-15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1000"/>
                            </p:stCondLst>
                            <p:childTnLst>
                              <p:par>
                                <p:cTn id="82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0.00162 L -0.24149 -0.27662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083" y="-13750"/>
                                    </p:animMotion>
                                  </p:childTnLst>
                                </p:cTn>
                              </p:par>
                              <p:par>
                                <p:cTn id="84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30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4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5" grpId="0" animBg="1"/>
      <p:bldP spid="6" grpId="0" animBg="1"/>
      <p:bldP spid="7" grpId="0" animBg="1"/>
      <p:bldP spid="8" grpId="0" animBg="1"/>
      <p:bldP spid="11" grpId="0" animBg="1"/>
      <p:bldP spid="12" grpId="0" animBg="1"/>
      <p:bldP spid="13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5241844" y="2960474"/>
            <a:ext cx="25050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0000"/>
                </a:solidFill>
                <a:effectLst/>
                <a:latin typeface="Century Schoolbook"/>
                <a:ea typeface="Calibri"/>
                <a:cs typeface="Times New Roman"/>
              </a:rPr>
              <a:t>discerning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 rot="16200000">
            <a:off x="3003625" y="698668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50"/>
                </a:solidFill>
                <a:effectLst/>
                <a:latin typeface="Century Schoolbook"/>
                <a:ea typeface="Calibri"/>
                <a:cs typeface="Times New Roman"/>
              </a:rPr>
              <a:t>loving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135075" y="897834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876CA8"/>
                </a:solidFill>
                <a:effectLst/>
                <a:latin typeface="Century Schoolbook"/>
                <a:ea typeface="Calibri"/>
                <a:cs typeface="Times New Roman"/>
              </a:rPr>
              <a:t>hopeful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5117663" y="1452126"/>
            <a:ext cx="20859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F0"/>
                </a:solidFill>
                <a:effectLst/>
                <a:latin typeface="Century Schoolbook"/>
                <a:ea typeface="Calibri"/>
                <a:cs typeface="Times New Roman"/>
              </a:rPr>
              <a:t>curious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5251218" y="1930590"/>
            <a:ext cx="123825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6969"/>
                </a:solidFill>
                <a:effectLst/>
                <a:latin typeface="Century Schoolbook"/>
                <a:ea typeface="Calibri"/>
                <a:cs typeface="Times New Roman"/>
              </a:rPr>
              <a:t>wise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5137178" y="2431774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A12B"/>
                </a:solidFill>
                <a:effectLst/>
                <a:latin typeface="Century Schoolbook"/>
                <a:ea typeface="Calibri"/>
                <a:cs typeface="Times New Roman"/>
              </a:rPr>
              <a:t>grateful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2381538"/>
            <a:ext cx="292100" cy="234315"/>
          </a:xfrm>
          <a:prstGeom prst="rect">
            <a:avLst/>
          </a:prstGeom>
        </p:spPr>
      </p:pic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4155309" y="3439886"/>
            <a:ext cx="32861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50"/>
                </a:solidFill>
                <a:effectLst/>
                <a:latin typeface="Century Schoolbook"/>
                <a:ea typeface="Calibri"/>
                <a:cs typeface="Times New Roman"/>
              </a:rPr>
              <a:t>compassionate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4894513" y="3857228"/>
            <a:ext cx="144780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F0"/>
                </a:solidFill>
                <a:effectLst/>
                <a:latin typeface="Century Schoolbook"/>
                <a:ea typeface="Calibri"/>
                <a:cs typeface="Times New Roman"/>
              </a:rPr>
              <a:t>active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 rot="16200000">
            <a:off x="3600649" y="4621572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E36C0A"/>
                </a:solidFill>
                <a:effectLst/>
                <a:latin typeface="Century Schoolbook"/>
                <a:ea typeface="Calibri"/>
                <a:cs typeface="Times New Roman"/>
              </a:rPr>
              <a:t>truthful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14" name="Picture 1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7144" y="5427176"/>
            <a:ext cx="1651000" cy="1026160"/>
          </a:xfrm>
          <a:prstGeom prst="rect">
            <a:avLst/>
          </a:prstGeom>
        </p:spPr>
      </p:pic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468964" y="3522780"/>
            <a:ext cx="26384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C000"/>
                </a:solidFill>
                <a:effectLst/>
                <a:latin typeface="Century Schoolbook"/>
                <a:ea typeface="Calibri"/>
                <a:cs typeface="Times New Roman"/>
              </a:rPr>
              <a:t>intentional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2871589" y="3071832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E36C0A"/>
                </a:solidFill>
                <a:effectLst/>
                <a:latin typeface="Century Schoolbook"/>
                <a:ea typeface="Calibri"/>
                <a:cs typeface="Times New Roman"/>
              </a:rPr>
              <a:t>eloquent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979712" y="2611320"/>
            <a:ext cx="25241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A12B"/>
                </a:solidFill>
                <a:effectLst/>
                <a:latin typeface="Century Schoolbook"/>
                <a:ea typeface="Calibri"/>
                <a:cs typeface="Times New Roman"/>
              </a:rPr>
              <a:t>generous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588284" y="2154628"/>
            <a:ext cx="280035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876CA8"/>
                </a:solidFill>
                <a:effectLst/>
                <a:latin typeface="Century Schoolbook"/>
                <a:ea typeface="Calibri"/>
                <a:cs typeface="Times New Roman"/>
              </a:rPr>
              <a:t>faith-filled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2328183" y="1624980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0000"/>
                </a:solidFill>
                <a:effectLst/>
                <a:latin typeface="Century Schoolbook"/>
                <a:ea typeface="Calibri"/>
                <a:cs typeface="Times New Roman"/>
              </a:rPr>
              <a:t>attentive 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 rot="16200000">
            <a:off x="3935908" y="2271958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C000"/>
                </a:solidFill>
                <a:effectLst/>
                <a:latin typeface="Century Schoolbook"/>
                <a:ea typeface="Calibri"/>
                <a:cs typeface="Times New Roman"/>
              </a:rPr>
              <a:t>prophetic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 rot="16200000">
            <a:off x="3522027" y="2028791"/>
            <a:ext cx="209994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6969"/>
                </a:solidFill>
                <a:effectLst/>
                <a:latin typeface="Century Schoolbook"/>
                <a:ea typeface="Calibri"/>
                <a:cs typeface="Times New Roman"/>
              </a:rPr>
              <a:t>learned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832922" y="611977"/>
            <a:ext cx="4651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solidFill>
                  <a:schemeClr val="bg1">
                    <a:lumMod val="65000"/>
                  </a:schemeClr>
                </a:solidFill>
              </a:rPr>
              <a:t>&amp;</a:t>
            </a:r>
            <a:endParaRPr lang="en-GB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638" y="419219"/>
            <a:ext cx="1250981" cy="777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917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500"/>
                            </p:stCondLst>
                            <p:childTnLst>
                              <p:par>
                                <p:cTn id="6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000"/>
                            </p:stCondLst>
                            <p:childTnLst>
                              <p:par>
                                <p:cTn id="6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500"/>
                            </p:stCondLst>
                            <p:childTnLst>
                              <p:par>
                                <p:cTn id="7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000"/>
                            </p:stCondLst>
                            <p:childTnLst>
                              <p:par>
                                <p:cTn id="79" presetID="6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8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9000"/>
                            </p:stCondLst>
                            <p:childTnLst>
                              <p:par>
                                <p:cTn id="8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0162 L -0.17848 -0.15902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24" y="-7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1000"/>
                            </p:stCondLst>
                            <p:childTnLst>
                              <p:par>
                                <p:cTn id="86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15 -0.00324 L -0.23021 -0.3537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903" y="-17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30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4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5" grpId="0" animBg="1"/>
      <p:bldP spid="6" grpId="0" animBg="1"/>
      <p:bldP spid="7" grpId="0" animBg="1"/>
      <p:bldP spid="8" grpId="0" animBg="1"/>
      <p:bldP spid="11" grpId="0" animBg="1"/>
      <p:bldP spid="12" grpId="0" animBg="1"/>
      <p:bldP spid="13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5241844" y="2960474"/>
            <a:ext cx="25050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0000"/>
                </a:solidFill>
                <a:effectLst/>
                <a:latin typeface="Century Schoolbook"/>
                <a:ea typeface="Calibri"/>
                <a:cs typeface="Times New Roman"/>
              </a:rPr>
              <a:t>discerning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 rot="16200000">
            <a:off x="3003625" y="698668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50"/>
                </a:solidFill>
                <a:effectLst/>
                <a:latin typeface="Century Schoolbook"/>
                <a:ea typeface="Calibri"/>
                <a:cs typeface="Times New Roman"/>
              </a:rPr>
              <a:t>loving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135075" y="897834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876CA8"/>
                </a:solidFill>
                <a:effectLst/>
                <a:latin typeface="Century Schoolbook"/>
                <a:ea typeface="Calibri"/>
                <a:cs typeface="Times New Roman"/>
              </a:rPr>
              <a:t>hopeful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5117663" y="1452126"/>
            <a:ext cx="20859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F0"/>
                </a:solidFill>
                <a:effectLst/>
                <a:latin typeface="Century Schoolbook"/>
                <a:ea typeface="Calibri"/>
                <a:cs typeface="Times New Roman"/>
              </a:rPr>
              <a:t>curious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5251218" y="1930590"/>
            <a:ext cx="123825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6969"/>
                </a:solidFill>
                <a:effectLst/>
                <a:latin typeface="Century Schoolbook"/>
                <a:ea typeface="Calibri"/>
                <a:cs typeface="Times New Roman"/>
              </a:rPr>
              <a:t>wise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5137178" y="2431774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A12B"/>
                </a:solidFill>
                <a:effectLst/>
                <a:latin typeface="Century Schoolbook"/>
                <a:ea typeface="Calibri"/>
                <a:cs typeface="Times New Roman"/>
              </a:rPr>
              <a:t>grateful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2381538"/>
            <a:ext cx="292100" cy="234315"/>
          </a:xfrm>
          <a:prstGeom prst="rect">
            <a:avLst/>
          </a:prstGeom>
        </p:spPr>
      </p:pic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4155309" y="3439886"/>
            <a:ext cx="32861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50"/>
                </a:solidFill>
                <a:effectLst/>
                <a:latin typeface="Century Schoolbook"/>
                <a:ea typeface="Calibri"/>
                <a:cs typeface="Times New Roman"/>
              </a:rPr>
              <a:t>compassionate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4894513" y="3857228"/>
            <a:ext cx="144780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F0"/>
                </a:solidFill>
                <a:effectLst/>
                <a:latin typeface="Century Schoolbook"/>
                <a:ea typeface="Calibri"/>
                <a:cs typeface="Times New Roman"/>
              </a:rPr>
              <a:t>active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 rot="16200000">
            <a:off x="3600649" y="4621572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E36C0A"/>
                </a:solidFill>
                <a:effectLst/>
                <a:latin typeface="Century Schoolbook"/>
                <a:ea typeface="Calibri"/>
                <a:cs typeface="Times New Roman"/>
              </a:rPr>
              <a:t>truthful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7144" y="5427176"/>
            <a:ext cx="1651000" cy="1026160"/>
          </a:xfrm>
          <a:prstGeom prst="rect">
            <a:avLst/>
          </a:prstGeom>
        </p:spPr>
      </p:pic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468964" y="3522780"/>
            <a:ext cx="26384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C000"/>
                </a:solidFill>
                <a:effectLst/>
                <a:latin typeface="Century Schoolbook"/>
                <a:ea typeface="Calibri"/>
                <a:cs typeface="Times New Roman"/>
              </a:rPr>
              <a:t>intentional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2871589" y="3071832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E36C0A"/>
                </a:solidFill>
                <a:effectLst/>
                <a:latin typeface="Century Schoolbook"/>
                <a:ea typeface="Calibri"/>
                <a:cs typeface="Times New Roman"/>
              </a:rPr>
              <a:t>eloquent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979712" y="2611320"/>
            <a:ext cx="25241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A12B"/>
                </a:solidFill>
                <a:effectLst/>
                <a:latin typeface="Century Schoolbook"/>
                <a:ea typeface="Calibri"/>
                <a:cs typeface="Times New Roman"/>
              </a:rPr>
              <a:t>generous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588284" y="2154628"/>
            <a:ext cx="280035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876CA8"/>
                </a:solidFill>
                <a:effectLst/>
                <a:latin typeface="Century Schoolbook"/>
                <a:ea typeface="Calibri"/>
                <a:cs typeface="Times New Roman"/>
              </a:rPr>
              <a:t>faith-filled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2328183" y="1624980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0000"/>
                </a:solidFill>
                <a:effectLst/>
                <a:latin typeface="Century Schoolbook"/>
                <a:ea typeface="Calibri"/>
                <a:cs typeface="Times New Roman"/>
              </a:rPr>
              <a:t>attentive 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 rot="16200000">
            <a:off x="3935908" y="2271958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C000"/>
                </a:solidFill>
                <a:effectLst/>
                <a:latin typeface="Century Schoolbook"/>
                <a:ea typeface="Calibri"/>
                <a:cs typeface="Times New Roman"/>
              </a:rPr>
              <a:t>prophetic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 rot="16200000">
            <a:off x="3522027" y="2028791"/>
            <a:ext cx="209994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6969"/>
                </a:solidFill>
                <a:effectLst/>
                <a:latin typeface="Century Schoolbook"/>
                <a:ea typeface="Calibri"/>
                <a:cs typeface="Times New Roman"/>
              </a:rPr>
              <a:t>learned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101470" y="609801"/>
            <a:ext cx="4651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solidFill>
                  <a:schemeClr val="bg1">
                    <a:lumMod val="65000"/>
                  </a:schemeClr>
                </a:solidFill>
              </a:rPr>
              <a:t>&amp;</a:t>
            </a:r>
            <a:endParaRPr lang="en-GB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638" y="419219"/>
            <a:ext cx="1250981" cy="777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328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500"/>
                            </p:stCondLst>
                            <p:childTnLst>
                              <p:par>
                                <p:cTn id="64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000"/>
                            </p:stCondLst>
                            <p:childTnLst>
                              <p:par>
                                <p:cTn id="6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500"/>
                            </p:stCondLst>
                            <p:childTnLst>
                              <p:par>
                                <p:cTn id="7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000"/>
                            </p:stCondLst>
                            <p:childTnLst>
                              <p:par>
                                <p:cTn id="79" presetID="6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8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9000"/>
                            </p:stCondLst>
                            <p:childTnLst>
                              <p:par>
                                <p:cTn id="8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3.33333E-6 L -0.30695 -0.0199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47" y="-995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8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8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1000"/>
                            </p:stCondLst>
                            <p:childTnLst>
                              <p:par>
                                <p:cTn id="8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489 -0.01551 L -0.18125 -0.42685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26" y="-205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3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4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4" grpId="2" animBg="1"/>
      <p:bldP spid="5" grpId="0" animBg="1"/>
      <p:bldP spid="6" grpId="0" animBg="1"/>
      <p:bldP spid="7" grpId="0" animBg="1"/>
      <p:bldP spid="8" grpId="0" animBg="1"/>
      <p:bldP spid="11" grpId="0" animBg="1"/>
      <p:bldP spid="12" grpId="0" animBg="1"/>
      <p:bldP spid="13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5241844" y="2960474"/>
            <a:ext cx="25050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0000"/>
                </a:solidFill>
                <a:effectLst/>
                <a:latin typeface="Century Schoolbook"/>
                <a:ea typeface="Calibri"/>
                <a:cs typeface="Times New Roman"/>
              </a:rPr>
              <a:t>discerning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 rot="16200000">
            <a:off x="3003625" y="698668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50"/>
                </a:solidFill>
                <a:effectLst/>
                <a:latin typeface="Century Schoolbook"/>
                <a:ea typeface="Calibri"/>
                <a:cs typeface="Times New Roman"/>
              </a:rPr>
              <a:t>loving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135075" y="897834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876CA8"/>
                </a:solidFill>
                <a:effectLst/>
                <a:latin typeface="Century Schoolbook"/>
                <a:ea typeface="Calibri"/>
                <a:cs typeface="Times New Roman"/>
              </a:rPr>
              <a:t>hopeful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5117663" y="1452126"/>
            <a:ext cx="20859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F0"/>
                </a:solidFill>
                <a:effectLst/>
                <a:latin typeface="Century Schoolbook"/>
                <a:ea typeface="Calibri"/>
                <a:cs typeface="Times New Roman"/>
              </a:rPr>
              <a:t>curious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5251218" y="1930590"/>
            <a:ext cx="123825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6969"/>
                </a:solidFill>
                <a:effectLst/>
                <a:latin typeface="Century Schoolbook"/>
                <a:ea typeface="Calibri"/>
                <a:cs typeface="Times New Roman"/>
              </a:rPr>
              <a:t>wise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5137178" y="2431774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A12B"/>
                </a:solidFill>
                <a:effectLst/>
                <a:latin typeface="Century Schoolbook"/>
                <a:ea typeface="Calibri"/>
                <a:cs typeface="Times New Roman"/>
              </a:rPr>
              <a:t>grateful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2381538"/>
            <a:ext cx="292100" cy="234315"/>
          </a:xfrm>
          <a:prstGeom prst="rect">
            <a:avLst/>
          </a:prstGeom>
        </p:spPr>
      </p:pic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4155309" y="3439886"/>
            <a:ext cx="32861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50"/>
                </a:solidFill>
                <a:effectLst/>
                <a:latin typeface="Century Schoolbook"/>
                <a:ea typeface="Calibri"/>
                <a:cs typeface="Times New Roman"/>
              </a:rPr>
              <a:t>compassionate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4894513" y="3857228"/>
            <a:ext cx="144780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F0"/>
                </a:solidFill>
                <a:effectLst/>
                <a:latin typeface="Century Schoolbook"/>
                <a:ea typeface="Calibri"/>
                <a:cs typeface="Times New Roman"/>
              </a:rPr>
              <a:t>active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 rot="16200000">
            <a:off x="3600649" y="4621572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E36C0A"/>
                </a:solidFill>
                <a:effectLst/>
                <a:latin typeface="Century Schoolbook"/>
                <a:ea typeface="Calibri"/>
                <a:cs typeface="Times New Roman"/>
              </a:rPr>
              <a:t>truthful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7144" y="5427176"/>
            <a:ext cx="1651000" cy="1026160"/>
          </a:xfrm>
          <a:prstGeom prst="rect">
            <a:avLst/>
          </a:prstGeom>
        </p:spPr>
      </p:pic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468964" y="3522780"/>
            <a:ext cx="26384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C000"/>
                </a:solidFill>
                <a:effectLst/>
                <a:latin typeface="Century Schoolbook"/>
                <a:ea typeface="Calibri"/>
                <a:cs typeface="Times New Roman"/>
              </a:rPr>
              <a:t>intentional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2871589" y="3071832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E36C0A"/>
                </a:solidFill>
                <a:effectLst/>
                <a:latin typeface="Century Schoolbook"/>
                <a:ea typeface="Calibri"/>
                <a:cs typeface="Times New Roman"/>
              </a:rPr>
              <a:t>eloquent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979712" y="2611320"/>
            <a:ext cx="25241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A12B"/>
                </a:solidFill>
                <a:effectLst/>
                <a:latin typeface="Century Schoolbook"/>
                <a:ea typeface="Calibri"/>
                <a:cs typeface="Times New Roman"/>
              </a:rPr>
              <a:t>generous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588284" y="2154628"/>
            <a:ext cx="280035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876CA8"/>
                </a:solidFill>
                <a:effectLst/>
                <a:latin typeface="Century Schoolbook"/>
                <a:ea typeface="Calibri"/>
                <a:cs typeface="Times New Roman"/>
              </a:rPr>
              <a:t>faith-filled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2328183" y="1624980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0000"/>
                </a:solidFill>
                <a:effectLst/>
                <a:latin typeface="Century Schoolbook"/>
                <a:ea typeface="Calibri"/>
                <a:cs typeface="Times New Roman"/>
              </a:rPr>
              <a:t>attentive 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 rot="16200000">
            <a:off x="3935908" y="2271958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C000"/>
                </a:solidFill>
                <a:effectLst/>
                <a:latin typeface="Century Schoolbook"/>
                <a:ea typeface="Calibri"/>
                <a:cs typeface="Times New Roman"/>
              </a:rPr>
              <a:t>prophetic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 rot="16200000">
            <a:off x="3522027" y="2028791"/>
            <a:ext cx="209994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6969"/>
                </a:solidFill>
                <a:effectLst/>
                <a:latin typeface="Century Schoolbook"/>
                <a:ea typeface="Calibri"/>
                <a:cs typeface="Times New Roman"/>
              </a:rPr>
              <a:t>learned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987824" y="620687"/>
            <a:ext cx="4651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solidFill>
                  <a:schemeClr val="bg1">
                    <a:lumMod val="65000"/>
                  </a:schemeClr>
                </a:solidFill>
              </a:rPr>
              <a:t>&amp;</a:t>
            </a:r>
            <a:endParaRPr lang="en-GB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638" y="419219"/>
            <a:ext cx="1250981" cy="777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144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500"/>
                            </p:stCondLst>
                            <p:childTnLst>
                              <p:par>
                                <p:cTn id="6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000"/>
                            </p:stCondLst>
                            <p:childTnLst>
                              <p:par>
                                <p:cTn id="6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500"/>
                            </p:stCondLst>
                            <p:childTnLst>
                              <p:par>
                                <p:cTn id="7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000"/>
                            </p:stCondLst>
                            <p:childTnLst>
                              <p:par>
                                <p:cTn id="79" presetID="6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8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9000"/>
                            </p:stCondLst>
                            <p:childTnLst>
                              <p:par>
                                <p:cTn id="8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0.01783 L -0.12605 -0.23843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02" y="-11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1000"/>
                            </p:stCondLst>
                            <p:childTnLst>
                              <p:par>
                                <p:cTn id="86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0.00324 L -0.11424 -0.05463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12" y="-25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30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4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5" grpId="0" animBg="1"/>
      <p:bldP spid="6" grpId="0" animBg="1"/>
      <p:bldP spid="7" grpId="0" animBg="1"/>
      <p:bldP spid="8" grpId="0" animBg="1"/>
      <p:bldP spid="11" grpId="0" animBg="1"/>
      <p:bldP spid="12" grpId="0" animBg="1"/>
      <p:bldP spid="13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5241844" y="2960474"/>
            <a:ext cx="25050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0000"/>
                </a:solidFill>
                <a:effectLst/>
                <a:latin typeface="Century Schoolbook"/>
                <a:ea typeface="Calibri"/>
                <a:cs typeface="Times New Roman"/>
              </a:rPr>
              <a:t>discerning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 rot="16200000">
            <a:off x="3003625" y="698668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50"/>
                </a:solidFill>
                <a:effectLst/>
                <a:latin typeface="Century Schoolbook"/>
                <a:ea typeface="Calibri"/>
                <a:cs typeface="Times New Roman"/>
              </a:rPr>
              <a:t>loving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135075" y="897834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876CA8"/>
                </a:solidFill>
                <a:effectLst/>
                <a:latin typeface="Century Schoolbook"/>
                <a:ea typeface="Calibri"/>
                <a:cs typeface="Times New Roman"/>
              </a:rPr>
              <a:t>hopeful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5117663" y="1452126"/>
            <a:ext cx="20859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F0"/>
                </a:solidFill>
                <a:effectLst/>
                <a:latin typeface="Century Schoolbook"/>
                <a:ea typeface="Calibri"/>
                <a:cs typeface="Times New Roman"/>
              </a:rPr>
              <a:t>curious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5251218" y="1930590"/>
            <a:ext cx="123825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6969"/>
                </a:solidFill>
                <a:effectLst/>
                <a:latin typeface="Century Schoolbook"/>
                <a:ea typeface="Calibri"/>
                <a:cs typeface="Times New Roman"/>
              </a:rPr>
              <a:t>wise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5137178" y="2431774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A12B"/>
                </a:solidFill>
                <a:effectLst/>
                <a:latin typeface="Century Schoolbook"/>
                <a:ea typeface="Calibri"/>
                <a:cs typeface="Times New Roman"/>
              </a:rPr>
              <a:t>grateful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2381538"/>
            <a:ext cx="292100" cy="234315"/>
          </a:xfrm>
          <a:prstGeom prst="rect">
            <a:avLst/>
          </a:prstGeom>
        </p:spPr>
      </p:pic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4155309" y="3439886"/>
            <a:ext cx="32861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50"/>
                </a:solidFill>
                <a:effectLst/>
                <a:latin typeface="Century Schoolbook"/>
                <a:ea typeface="Calibri"/>
                <a:cs typeface="Times New Roman"/>
              </a:rPr>
              <a:t>compassionate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4894513" y="3857228"/>
            <a:ext cx="144780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F0"/>
                </a:solidFill>
                <a:effectLst/>
                <a:latin typeface="Century Schoolbook"/>
                <a:ea typeface="Calibri"/>
                <a:cs typeface="Times New Roman"/>
              </a:rPr>
              <a:t>active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 rot="16200000">
            <a:off x="3600649" y="4621572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E36C0A"/>
                </a:solidFill>
                <a:effectLst/>
                <a:latin typeface="Century Schoolbook"/>
                <a:ea typeface="Calibri"/>
                <a:cs typeface="Times New Roman"/>
              </a:rPr>
              <a:t>truthful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7144" y="5427176"/>
            <a:ext cx="1651000" cy="1026160"/>
          </a:xfrm>
          <a:prstGeom prst="rect">
            <a:avLst/>
          </a:prstGeom>
        </p:spPr>
      </p:pic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468964" y="3522780"/>
            <a:ext cx="26384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C000"/>
                </a:solidFill>
                <a:effectLst/>
                <a:latin typeface="Century Schoolbook"/>
                <a:ea typeface="Calibri"/>
                <a:cs typeface="Times New Roman"/>
              </a:rPr>
              <a:t>intentional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2871589" y="3071832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E36C0A"/>
                </a:solidFill>
                <a:effectLst/>
                <a:latin typeface="Century Schoolbook"/>
                <a:ea typeface="Calibri"/>
                <a:cs typeface="Times New Roman"/>
              </a:rPr>
              <a:t>eloquent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979712" y="2611320"/>
            <a:ext cx="25241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A12B"/>
                </a:solidFill>
                <a:effectLst/>
                <a:latin typeface="Century Schoolbook"/>
                <a:ea typeface="Calibri"/>
                <a:cs typeface="Times New Roman"/>
              </a:rPr>
              <a:t>generous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588284" y="2154628"/>
            <a:ext cx="280035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876CA8"/>
                </a:solidFill>
                <a:effectLst/>
                <a:latin typeface="Century Schoolbook"/>
                <a:ea typeface="Calibri"/>
                <a:cs typeface="Times New Roman"/>
              </a:rPr>
              <a:t>faith-filled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2328183" y="1624980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0000"/>
                </a:solidFill>
                <a:effectLst/>
                <a:latin typeface="Century Schoolbook"/>
                <a:ea typeface="Calibri"/>
                <a:cs typeface="Times New Roman"/>
              </a:rPr>
              <a:t>attentive 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 rot="16200000">
            <a:off x="3935908" y="2271958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C000"/>
                </a:solidFill>
                <a:effectLst/>
                <a:latin typeface="Century Schoolbook"/>
                <a:ea typeface="Calibri"/>
                <a:cs typeface="Times New Roman"/>
              </a:rPr>
              <a:t>prophetic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 rot="16200000">
            <a:off x="3522027" y="2028791"/>
            <a:ext cx="209994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6969"/>
                </a:solidFill>
                <a:effectLst/>
                <a:latin typeface="Century Schoolbook"/>
                <a:ea typeface="Calibri"/>
                <a:cs typeface="Times New Roman"/>
              </a:rPr>
              <a:t>learned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66662" y="609801"/>
            <a:ext cx="4651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solidFill>
                  <a:schemeClr val="bg1">
                    <a:lumMod val="65000"/>
                  </a:schemeClr>
                </a:solidFill>
              </a:rPr>
              <a:t>&amp;</a:t>
            </a:r>
            <a:endParaRPr lang="en-GB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638" y="419219"/>
            <a:ext cx="1250981" cy="777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98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500"/>
                            </p:stCondLst>
                            <p:childTnLst>
                              <p:par>
                                <p:cTn id="64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000"/>
                            </p:stCondLst>
                            <p:childTnLst>
                              <p:par>
                                <p:cTn id="6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500"/>
                            </p:stCondLst>
                            <p:childTnLst>
                              <p:par>
                                <p:cTn id="7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000"/>
                            </p:stCondLst>
                            <p:childTnLst>
                              <p:par>
                                <p:cTn id="79" presetID="6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8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9000"/>
                            </p:stCondLst>
                            <p:childTnLst>
                              <p:par>
                                <p:cTn id="8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0.00324 L -0.26146 -0.37314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73" y="-184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1000"/>
                            </p:stCondLst>
                            <p:childTnLst>
                              <p:par>
                                <p:cTn id="86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8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0.00162 L -0.09705 -0.59097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61" y="-296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3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4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5" grpId="0" animBg="1"/>
      <p:bldP spid="6" grpId="0" animBg="1"/>
      <p:bldP spid="7" grpId="0" animBg="1"/>
      <p:bldP spid="8" grpId="0" animBg="1"/>
      <p:bldP spid="11" grpId="0" animBg="1"/>
      <p:bldP spid="12" grpId="0" animBg="1"/>
      <p:bldP spid="13" grpId="0" animBg="1"/>
      <p:bldP spid="13" grpId="1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5241844" y="2960474"/>
            <a:ext cx="25050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0000"/>
                </a:solidFill>
                <a:effectLst/>
                <a:latin typeface="Century Schoolbook"/>
                <a:ea typeface="Calibri"/>
                <a:cs typeface="Times New Roman"/>
              </a:rPr>
              <a:t>discerning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 rot="16200000">
            <a:off x="3003625" y="698668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50"/>
                </a:solidFill>
                <a:effectLst/>
                <a:latin typeface="Century Schoolbook"/>
                <a:ea typeface="Calibri"/>
                <a:cs typeface="Times New Roman"/>
              </a:rPr>
              <a:t>loving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135075" y="897834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876CA8"/>
                </a:solidFill>
                <a:effectLst/>
                <a:latin typeface="Century Schoolbook"/>
                <a:ea typeface="Calibri"/>
                <a:cs typeface="Times New Roman"/>
              </a:rPr>
              <a:t>hopeful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5117663" y="1452126"/>
            <a:ext cx="20859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F0"/>
                </a:solidFill>
                <a:effectLst/>
                <a:latin typeface="Century Schoolbook"/>
                <a:ea typeface="Calibri"/>
                <a:cs typeface="Times New Roman"/>
              </a:rPr>
              <a:t>curious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5251218" y="1930590"/>
            <a:ext cx="123825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6969"/>
                </a:solidFill>
                <a:effectLst/>
                <a:latin typeface="Century Schoolbook"/>
                <a:ea typeface="Calibri"/>
                <a:cs typeface="Times New Roman"/>
              </a:rPr>
              <a:t>wise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5137178" y="2431774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A12B"/>
                </a:solidFill>
                <a:effectLst/>
                <a:latin typeface="Century Schoolbook"/>
                <a:ea typeface="Calibri"/>
                <a:cs typeface="Times New Roman"/>
              </a:rPr>
              <a:t>grateful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2381538"/>
            <a:ext cx="292100" cy="234315"/>
          </a:xfrm>
          <a:prstGeom prst="rect">
            <a:avLst/>
          </a:prstGeom>
        </p:spPr>
      </p:pic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4155309" y="3439886"/>
            <a:ext cx="32861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50"/>
                </a:solidFill>
                <a:effectLst/>
                <a:latin typeface="Century Schoolbook"/>
                <a:ea typeface="Calibri"/>
                <a:cs typeface="Times New Roman"/>
              </a:rPr>
              <a:t>compassionate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4894513" y="3857228"/>
            <a:ext cx="144780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F0"/>
                </a:solidFill>
                <a:effectLst/>
                <a:latin typeface="Century Schoolbook"/>
                <a:ea typeface="Calibri"/>
                <a:cs typeface="Times New Roman"/>
              </a:rPr>
              <a:t>active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 rot="16200000">
            <a:off x="3600649" y="4621572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E36C0A"/>
                </a:solidFill>
                <a:effectLst/>
                <a:latin typeface="Century Schoolbook"/>
                <a:ea typeface="Calibri"/>
                <a:cs typeface="Times New Roman"/>
              </a:rPr>
              <a:t>truthful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7144" y="5427176"/>
            <a:ext cx="1651000" cy="1026160"/>
          </a:xfrm>
          <a:prstGeom prst="rect">
            <a:avLst/>
          </a:prstGeom>
        </p:spPr>
      </p:pic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468964" y="3522780"/>
            <a:ext cx="26384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C000"/>
                </a:solidFill>
                <a:effectLst/>
                <a:latin typeface="Century Schoolbook"/>
                <a:ea typeface="Calibri"/>
                <a:cs typeface="Times New Roman"/>
              </a:rPr>
              <a:t>intentional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2871589" y="3071832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E36C0A"/>
                </a:solidFill>
                <a:effectLst/>
                <a:latin typeface="Century Schoolbook"/>
                <a:ea typeface="Calibri"/>
                <a:cs typeface="Times New Roman"/>
              </a:rPr>
              <a:t>eloquent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979712" y="2611320"/>
            <a:ext cx="25241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A12B"/>
                </a:solidFill>
                <a:effectLst/>
                <a:latin typeface="Century Schoolbook"/>
                <a:ea typeface="Calibri"/>
                <a:cs typeface="Times New Roman"/>
              </a:rPr>
              <a:t>generous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588284" y="2154628"/>
            <a:ext cx="280035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876CA8"/>
                </a:solidFill>
                <a:effectLst/>
                <a:latin typeface="Century Schoolbook"/>
                <a:ea typeface="Calibri"/>
                <a:cs typeface="Times New Roman"/>
              </a:rPr>
              <a:t>faith-filled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2328183" y="1624980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0000"/>
                </a:solidFill>
                <a:effectLst/>
                <a:latin typeface="Century Schoolbook"/>
                <a:ea typeface="Calibri"/>
                <a:cs typeface="Times New Roman"/>
              </a:rPr>
              <a:t>attentive 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 rot="16200000">
            <a:off x="3935908" y="2271958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C000"/>
                </a:solidFill>
                <a:effectLst/>
                <a:latin typeface="Century Schoolbook"/>
                <a:ea typeface="Calibri"/>
                <a:cs typeface="Times New Roman"/>
              </a:rPr>
              <a:t>prophetic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 rot="16200000">
            <a:off x="3522027" y="2028791"/>
            <a:ext cx="209994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6969"/>
                </a:solidFill>
                <a:effectLst/>
                <a:latin typeface="Century Schoolbook"/>
                <a:ea typeface="Calibri"/>
                <a:cs typeface="Times New Roman"/>
              </a:rPr>
              <a:t>learned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34004" y="609801"/>
            <a:ext cx="4651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solidFill>
                  <a:schemeClr val="bg1">
                    <a:lumMod val="65000"/>
                  </a:schemeClr>
                </a:solidFill>
              </a:rPr>
              <a:t>&amp;</a:t>
            </a:r>
            <a:endParaRPr lang="en-GB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638" y="419219"/>
            <a:ext cx="1250981" cy="777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080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500"/>
                            </p:stCondLst>
                            <p:childTnLst>
                              <p:par>
                                <p:cTn id="6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000"/>
                            </p:stCondLst>
                            <p:childTnLst>
                              <p:par>
                                <p:cTn id="6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500"/>
                            </p:stCondLst>
                            <p:childTnLst>
                              <p:par>
                                <p:cTn id="7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000"/>
                            </p:stCondLst>
                            <p:childTnLst>
                              <p:par>
                                <p:cTn id="79" presetID="6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8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9000"/>
                            </p:stCondLst>
                            <p:childTnLst>
                              <p:par>
                                <p:cTn id="83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8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0324 L -0.32292 -0.2129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46" y="-108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1000"/>
                            </p:stCondLst>
                            <p:childTnLst>
                              <p:par>
                                <p:cTn id="8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0.00324 L -0.26007 -0.20509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03" y="-100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3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4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5" grpId="0" animBg="1"/>
      <p:bldP spid="6" grpId="0" animBg="1"/>
      <p:bldP spid="7" grpId="0" animBg="1"/>
      <p:bldP spid="8" grpId="0" animBg="1"/>
      <p:bldP spid="11" grpId="0" animBg="1"/>
      <p:bldP spid="12" grpId="0" animBg="1"/>
      <p:bldP spid="13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1" grpId="1" animBg="1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5241844" y="2960474"/>
            <a:ext cx="25050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0000"/>
                </a:solidFill>
                <a:effectLst/>
                <a:latin typeface="Century Schoolbook"/>
                <a:ea typeface="Calibri"/>
                <a:cs typeface="Times New Roman"/>
              </a:rPr>
              <a:t>discerning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 rot="16200000">
            <a:off x="3003625" y="698668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50"/>
                </a:solidFill>
                <a:effectLst/>
                <a:latin typeface="Century Schoolbook"/>
                <a:ea typeface="Calibri"/>
                <a:cs typeface="Times New Roman"/>
              </a:rPr>
              <a:t>loving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135075" y="897834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876CA8"/>
                </a:solidFill>
                <a:effectLst/>
                <a:latin typeface="Century Schoolbook"/>
                <a:ea typeface="Calibri"/>
                <a:cs typeface="Times New Roman"/>
              </a:rPr>
              <a:t>hopeful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5117663" y="1452126"/>
            <a:ext cx="20859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 smtClean="0">
                <a:solidFill>
                  <a:srgbClr val="00B0F0"/>
                </a:solidFill>
                <a:effectLst/>
                <a:latin typeface="Century Schoolbook"/>
                <a:ea typeface="Calibri"/>
                <a:cs typeface="Times New Roman"/>
              </a:rPr>
              <a:t>curious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5251218" y="1930590"/>
            <a:ext cx="123825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6969"/>
                </a:solidFill>
                <a:effectLst/>
                <a:latin typeface="Century Schoolbook"/>
                <a:ea typeface="Calibri"/>
                <a:cs typeface="Times New Roman"/>
              </a:rPr>
              <a:t>wise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5137178" y="2431774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A12B"/>
                </a:solidFill>
                <a:effectLst/>
                <a:latin typeface="Century Schoolbook"/>
                <a:ea typeface="Calibri"/>
                <a:cs typeface="Times New Roman"/>
              </a:rPr>
              <a:t>grateful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2381538"/>
            <a:ext cx="292100" cy="234315"/>
          </a:xfrm>
          <a:prstGeom prst="rect">
            <a:avLst/>
          </a:prstGeom>
        </p:spPr>
      </p:pic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4155309" y="3439886"/>
            <a:ext cx="32861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50"/>
                </a:solidFill>
                <a:effectLst/>
                <a:latin typeface="Century Schoolbook"/>
                <a:ea typeface="Calibri"/>
                <a:cs typeface="Times New Roman"/>
              </a:rPr>
              <a:t>compassionate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4894513" y="3857228"/>
            <a:ext cx="144780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F0"/>
                </a:solidFill>
                <a:effectLst/>
                <a:latin typeface="Century Schoolbook"/>
                <a:ea typeface="Calibri"/>
                <a:cs typeface="Times New Roman"/>
              </a:rPr>
              <a:t>active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 rot="16200000">
            <a:off x="3600649" y="4621572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E36C0A"/>
                </a:solidFill>
                <a:effectLst/>
                <a:latin typeface="Century Schoolbook"/>
                <a:ea typeface="Calibri"/>
                <a:cs typeface="Times New Roman"/>
              </a:rPr>
              <a:t>truthful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7144" y="5427176"/>
            <a:ext cx="1651000" cy="1026160"/>
          </a:xfrm>
          <a:prstGeom prst="rect">
            <a:avLst/>
          </a:prstGeom>
        </p:spPr>
      </p:pic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468964" y="3522780"/>
            <a:ext cx="26384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C000"/>
                </a:solidFill>
                <a:effectLst/>
                <a:latin typeface="Century Schoolbook"/>
                <a:ea typeface="Calibri"/>
                <a:cs typeface="Times New Roman"/>
              </a:rPr>
              <a:t>intentional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2871589" y="3071832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E36C0A"/>
                </a:solidFill>
                <a:effectLst/>
                <a:latin typeface="Century Schoolbook"/>
                <a:ea typeface="Calibri"/>
                <a:cs typeface="Times New Roman"/>
              </a:rPr>
              <a:t>eloquent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979712" y="2611320"/>
            <a:ext cx="25241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A12B"/>
                </a:solidFill>
                <a:effectLst/>
                <a:latin typeface="Century Schoolbook"/>
                <a:ea typeface="Calibri"/>
                <a:cs typeface="Times New Roman"/>
              </a:rPr>
              <a:t>generous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588284" y="2154628"/>
            <a:ext cx="280035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876CA8"/>
                </a:solidFill>
                <a:effectLst/>
                <a:latin typeface="Century Schoolbook"/>
                <a:ea typeface="Calibri"/>
                <a:cs typeface="Times New Roman"/>
              </a:rPr>
              <a:t>faith-filled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2328183" y="1624980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0000"/>
                </a:solidFill>
                <a:effectLst/>
                <a:latin typeface="Century Schoolbook"/>
                <a:ea typeface="Calibri"/>
                <a:cs typeface="Times New Roman"/>
              </a:rPr>
              <a:t>attentive 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 rot="16200000">
            <a:off x="3935908" y="2271958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C000"/>
                </a:solidFill>
                <a:effectLst/>
                <a:latin typeface="Century Schoolbook"/>
                <a:ea typeface="Calibri"/>
                <a:cs typeface="Times New Roman"/>
              </a:rPr>
              <a:t>prophetic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 rot="16200000">
            <a:off x="3522027" y="2028791"/>
            <a:ext cx="209994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6969"/>
                </a:solidFill>
                <a:effectLst/>
                <a:latin typeface="Century Schoolbook"/>
                <a:ea typeface="Calibri"/>
                <a:cs typeface="Times New Roman"/>
              </a:rPr>
              <a:t>learned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383296" y="609801"/>
            <a:ext cx="4651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solidFill>
                  <a:schemeClr val="bg1">
                    <a:lumMod val="65000"/>
                  </a:schemeClr>
                </a:solidFill>
              </a:rPr>
              <a:t>&amp;</a:t>
            </a:r>
            <a:endParaRPr lang="en-GB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638" y="419219"/>
            <a:ext cx="1250981" cy="777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459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500"/>
                            </p:stCondLst>
                            <p:childTnLst>
                              <p:par>
                                <p:cTn id="64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000"/>
                            </p:stCondLst>
                            <p:childTnLst>
                              <p:par>
                                <p:cTn id="6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500"/>
                            </p:stCondLst>
                            <p:childTnLst>
                              <p:par>
                                <p:cTn id="7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000"/>
                            </p:stCondLst>
                            <p:childTnLst>
                              <p:par>
                                <p:cTn id="79" presetID="6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8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9000"/>
                            </p:stCondLst>
                            <p:childTnLst>
                              <p:par>
                                <p:cTn id="8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0.00324 L -0.50451 -0.13541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226" y="-66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1000"/>
                            </p:stCondLst>
                            <p:childTnLst>
                              <p:par>
                                <p:cTn id="86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0.00324 L -0.23247 -0.48611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632" y="-24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30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4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5" grpId="0" animBg="1"/>
      <p:bldP spid="6" grpId="0" animBg="1"/>
      <p:bldP spid="7" grpId="0" animBg="1"/>
      <p:bldP spid="8" grpId="0" animBg="1"/>
      <p:bldP spid="11" grpId="0" animBg="1"/>
      <p:bldP spid="12" grpId="0" animBg="1"/>
      <p:bldP spid="13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5241844" y="2960474"/>
            <a:ext cx="25050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0000"/>
                </a:solidFill>
                <a:effectLst/>
                <a:latin typeface="Century Schoolbook"/>
                <a:ea typeface="Calibri"/>
                <a:cs typeface="Times New Roman"/>
              </a:rPr>
              <a:t>discerning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 rot="16200000">
            <a:off x="3003625" y="698668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50"/>
                </a:solidFill>
                <a:effectLst/>
                <a:latin typeface="Century Schoolbook"/>
                <a:ea typeface="Calibri"/>
                <a:cs typeface="Times New Roman"/>
              </a:rPr>
              <a:t>loving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135075" y="897834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876CA8"/>
                </a:solidFill>
                <a:effectLst/>
                <a:latin typeface="Century Schoolbook"/>
                <a:ea typeface="Calibri"/>
                <a:cs typeface="Times New Roman"/>
              </a:rPr>
              <a:t>hopeful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5117663" y="1452126"/>
            <a:ext cx="20859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F0"/>
                </a:solidFill>
                <a:effectLst/>
                <a:latin typeface="Century Schoolbook"/>
                <a:ea typeface="Calibri"/>
                <a:cs typeface="Times New Roman"/>
              </a:rPr>
              <a:t>curious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5251218" y="1930590"/>
            <a:ext cx="123825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6969"/>
                </a:solidFill>
                <a:effectLst/>
                <a:latin typeface="Century Schoolbook"/>
                <a:ea typeface="Calibri"/>
                <a:cs typeface="Times New Roman"/>
              </a:rPr>
              <a:t>wise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5137178" y="2431774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A12B"/>
                </a:solidFill>
                <a:effectLst/>
                <a:latin typeface="Century Schoolbook"/>
                <a:ea typeface="Calibri"/>
                <a:cs typeface="Times New Roman"/>
              </a:rPr>
              <a:t>grateful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2381538"/>
            <a:ext cx="292100" cy="234315"/>
          </a:xfrm>
          <a:prstGeom prst="rect">
            <a:avLst/>
          </a:prstGeom>
        </p:spPr>
      </p:pic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4155309" y="3439886"/>
            <a:ext cx="32861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50"/>
                </a:solidFill>
                <a:effectLst/>
                <a:latin typeface="Century Schoolbook"/>
                <a:ea typeface="Calibri"/>
                <a:cs typeface="Times New Roman"/>
              </a:rPr>
              <a:t>compassionate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4894513" y="3857228"/>
            <a:ext cx="144780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F0"/>
                </a:solidFill>
                <a:effectLst/>
                <a:latin typeface="Century Schoolbook"/>
                <a:ea typeface="Calibri"/>
                <a:cs typeface="Times New Roman"/>
              </a:rPr>
              <a:t>active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 rot="16200000">
            <a:off x="3600649" y="4621572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E36C0A"/>
                </a:solidFill>
                <a:effectLst/>
                <a:latin typeface="Century Schoolbook"/>
                <a:ea typeface="Calibri"/>
                <a:cs typeface="Times New Roman"/>
              </a:rPr>
              <a:t>truthful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7144" y="5427176"/>
            <a:ext cx="1651000" cy="1026160"/>
          </a:xfrm>
          <a:prstGeom prst="rect">
            <a:avLst/>
          </a:prstGeom>
        </p:spPr>
      </p:pic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468964" y="3522780"/>
            <a:ext cx="26384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C000"/>
                </a:solidFill>
                <a:effectLst/>
                <a:latin typeface="Century Schoolbook"/>
                <a:ea typeface="Calibri"/>
                <a:cs typeface="Times New Roman"/>
              </a:rPr>
              <a:t>intentional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2871589" y="3071832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E36C0A"/>
                </a:solidFill>
                <a:effectLst/>
                <a:latin typeface="Century Schoolbook"/>
                <a:ea typeface="Calibri"/>
                <a:cs typeface="Times New Roman"/>
              </a:rPr>
              <a:t>eloquent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979712" y="2611320"/>
            <a:ext cx="25241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A12B"/>
                </a:solidFill>
                <a:effectLst/>
                <a:latin typeface="Century Schoolbook"/>
                <a:ea typeface="Calibri"/>
                <a:cs typeface="Times New Roman"/>
              </a:rPr>
              <a:t>generous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588284" y="2154628"/>
            <a:ext cx="280035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876CA8"/>
                </a:solidFill>
                <a:effectLst/>
                <a:latin typeface="Century Schoolbook"/>
                <a:ea typeface="Calibri"/>
                <a:cs typeface="Times New Roman"/>
              </a:rPr>
              <a:t>faith-filled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2328183" y="1624980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0000"/>
                </a:solidFill>
                <a:effectLst/>
                <a:latin typeface="Century Schoolbook"/>
                <a:ea typeface="Calibri"/>
                <a:cs typeface="Times New Roman"/>
              </a:rPr>
              <a:t>attentive 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 rot="16200000">
            <a:off x="3935908" y="2271958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C000"/>
                </a:solidFill>
                <a:effectLst/>
                <a:latin typeface="Century Schoolbook"/>
                <a:ea typeface="Calibri"/>
                <a:cs typeface="Times New Roman"/>
              </a:rPr>
              <a:t>prophetic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 rot="16200000">
            <a:off x="3522027" y="2028791"/>
            <a:ext cx="209994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6969"/>
                </a:solidFill>
                <a:effectLst/>
                <a:latin typeface="Century Schoolbook"/>
                <a:ea typeface="Calibri"/>
                <a:cs typeface="Times New Roman"/>
              </a:rPr>
              <a:t>learned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131840" y="612660"/>
            <a:ext cx="4651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solidFill>
                  <a:schemeClr val="bg1">
                    <a:lumMod val="65000"/>
                  </a:schemeClr>
                </a:solidFill>
              </a:rPr>
              <a:t>&amp;</a:t>
            </a:r>
            <a:endParaRPr lang="en-GB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638" y="419219"/>
            <a:ext cx="1250981" cy="777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72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500"/>
                            </p:stCondLst>
                            <p:childTnLst>
                              <p:par>
                                <p:cTn id="6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000"/>
                            </p:stCondLst>
                            <p:childTnLst>
                              <p:par>
                                <p:cTn id="6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500"/>
                            </p:stCondLst>
                            <p:childTnLst>
                              <p:par>
                                <p:cTn id="7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000"/>
                            </p:stCondLst>
                            <p:childTnLst>
                              <p:par>
                                <p:cTn id="79" presetID="6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8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9000"/>
                            </p:stCondLst>
                            <p:childTnLst>
                              <p:par>
                                <p:cTn id="8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0.00325 L -0.09618 -0.43727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09" y="-217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1000"/>
                            </p:stCondLst>
                            <p:childTnLst>
                              <p:par>
                                <p:cTn id="86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8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8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0.0081 L -0.05486 -0.24676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43" y="-127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3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4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5" grpId="0" animBg="1"/>
      <p:bldP spid="6" grpId="0" animBg="1"/>
      <p:bldP spid="7" grpId="0" animBg="1"/>
      <p:bldP spid="8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1" animBg="1"/>
      <p:bldP spid="20" grpId="2" animBg="1"/>
      <p:bldP spid="21" grpId="0" animBg="1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240</Words>
  <Application>Microsoft Office PowerPoint</Application>
  <PresentationFormat>On-screen Show (4:3)</PresentationFormat>
  <Paragraphs>206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</dc:creator>
  <cp:lastModifiedBy>AP</cp:lastModifiedBy>
  <cp:revision>16</cp:revision>
  <dcterms:created xsi:type="dcterms:W3CDTF">2013-09-21T13:09:38Z</dcterms:created>
  <dcterms:modified xsi:type="dcterms:W3CDTF">2014-11-25T14:47:45Z</dcterms:modified>
</cp:coreProperties>
</file>